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2" r:id="rId2"/>
    <p:sldMasterId id="2147483756" r:id="rId3"/>
    <p:sldMasterId id="2147483768" r:id="rId4"/>
    <p:sldMasterId id="2147483792" r:id="rId5"/>
    <p:sldMasterId id="2147483804" r:id="rId6"/>
    <p:sldMasterId id="2147483828" r:id="rId7"/>
    <p:sldMasterId id="2147483852" r:id="rId8"/>
  </p:sldMasterIdLst>
  <p:notesMasterIdLst>
    <p:notesMasterId r:id="rId45"/>
  </p:notesMasterIdLst>
  <p:sldIdLst>
    <p:sldId id="12623" r:id="rId9"/>
    <p:sldId id="1006" r:id="rId10"/>
    <p:sldId id="1010" r:id="rId11"/>
    <p:sldId id="1427" r:id="rId12"/>
    <p:sldId id="1436" r:id="rId13"/>
    <p:sldId id="1140" r:id="rId14"/>
    <p:sldId id="1433" r:id="rId15"/>
    <p:sldId id="12633" r:id="rId16"/>
    <p:sldId id="12485" r:id="rId17"/>
    <p:sldId id="12606" r:id="rId18"/>
    <p:sldId id="1141" r:id="rId19"/>
    <p:sldId id="12574" r:id="rId20"/>
    <p:sldId id="12589" r:id="rId21"/>
    <p:sldId id="12625" r:id="rId22"/>
    <p:sldId id="12575" r:id="rId23"/>
    <p:sldId id="12561" r:id="rId24"/>
    <p:sldId id="12566" r:id="rId25"/>
    <p:sldId id="12565" r:id="rId26"/>
    <p:sldId id="12584" r:id="rId27"/>
    <p:sldId id="12627" r:id="rId28"/>
    <p:sldId id="12564" r:id="rId29"/>
    <p:sldId id="12578" r:id="rId30"/>
    <p:sldId id="12628" r:id="rId31"/>
    <p:sldId id="12583" r:id="rId32"/>
    <p:sldId id="12593" r:id="rId33"/>
    <p:sldId id="12608" r:id="rId34"/>
    <p:sldId id="12631" r:id="rId35"/>
    <p:sldId id="1434" r:id="rId36"/>
    <p:sldId id="12617" r:id="rId37"/>
    <p:sldId id="12615" r:id="rId38"/>
    <p:sldId id="12598" r:id="rId39"/>
    <p:sldId id="12587" r:id="rId40"/>
    <p:sldId id="12602" r:id="rId41"/>
    <p:sldId id="12601" r:id="rId42"/>
    <p:sldId id="1185" r:id="rId43"/>
    <p:sldId id="1261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00"/>
    <a:srgbClr val="0F06BA"/>
    <a:srgbClr val="FCFEDE"/>
    <a:srgbClr val="FFEAA7"/>
    <a:srgbClr val="FFF7DD"/>
    <a:srgbClr val="006600"/>
    <a:srgbClr val="FFEBAB"/>
    <a:srgbClr val="FFF1C5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4" autoAdjust="0"/>
    <p:restoredTop sz="84125" autoAdjust="0"/>
  </p:normalViewPr>
  <p:slideViewPr>
    <p:cSldViewPr>
      <p:cViewPr varScale="1">
        <p:scale>
          <a:sx n="99" d="100"/>
          <a:sy n="99" d="100"/>
        </p:scale>
        <p:origin x="612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6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686BC-338A-4297-A401-BB19D7FF8F0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C5EB2-6A9E-40CB-AA8F-BC190B28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33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C5EB2-6A9E-40CB-AA8F-BC190B2835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9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98C5C-596D-5DB0-7FC5-117B8566D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4196F-CF9A-1F3F-B324-495FB106E7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D4907-BA02-E380-DBCA-C9C8EDD9A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C855E-36D2-9719-F3C0-184B2BC248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532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C21C3-A423-1085-AC5E-F6A743146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A14BA8-762F-2327-5D6A-F227E3ABF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6912E-6DD1-4A8C-DA6C-2F40D361E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BC314-E585-F7D6-0D6D-98D78C6D5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34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D260E-6E79-5AB0-0209-2FFB614CC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927D3F-8D1F-27A9-24C2-E6A3E09B8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42B97-C2C4-89C1-96CC-9F23D4BC0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699DD-0EE0-72DA-55D0-F934675D7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46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70A3A-6340-C3D9-E085-56F00F01A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8F3D6B-54B3-F0F0-3180-933D184A6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BC326C-75A2-E39F-ED86-7D9580E43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22285-60F0-AAC8-6AE3-3879EA7D08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603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6FB66-0821-FD26-EF55-F81EA0595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65568A-70B7-867D-D7E9-775A38152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B73E54-175F-DBA8-8ED4-039FA43AB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53E15-732B-9C90-A9C1-AB0632B45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366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4FFF4-60A9-F341-740C-415966F0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6A269-94F7-72E0-9457-CFFB09DAB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AC737-CF3C-8D27-56C3-1C4E7886F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E94E3-154D-DC49-DF9A-5797B613E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31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3BFB-C9DC-029B-9F4F-10EE7DE9E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3C0280-1777-F463-3DBA-8B1AF8FE4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94DF6B-E85A-25E2-28FF-476FB303E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5B327-D68F-827B-42BE-6DAA74A60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15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456CB-95A9-7CA2-89DC-A2966B634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E37080-7078-3F05-2C89-EBAAFB60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88F9E-E024-5705-BBA2-981C9F414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0C8F3-4029-1DEF-004E-40048E541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EB2-6A9E-40CB-AA8F-BC190B283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90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87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66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41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06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41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989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88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662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686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46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05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603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65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26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30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98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63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83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12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58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90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8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64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22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3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78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40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8E82-A2D1-FED0-B28A-43EA7C4BC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281C4-1675-09EE-E13A-EF140499A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2640-7944-88AC-0F55-65B040B04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C2026-DB62-CECD-749F-9B368C00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02947-F859-791F-1CF3-33996A79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75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A240-5BE6-9CAB-D5CA-F4ACBC6A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8C637-536F-310D-6992-1D89EC432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D4022-2D77-ACD5-59D4-E0B72E069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8C14-D962-D34B-1F09-0957268B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D9620-D77E-AD7A-6B8D-4BAE8B6B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84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0D94-3A45-B74C-29E7-D9E5C8DFF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F657E-ECD6-E177-F3CF-CA80F3110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B5F65-CF79-71DB-4F29-EA6FEC6E5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D2D9B-BA8B-1AF6-F3AB-A3DC54B8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2B8C3-10E4-D28F-2CE8-1F054433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08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CEE6-14D4-F21D-B484-8182DC923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6BDA5-D8B0-B37E-7424-939A3E8A6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339D3-4A85-EEC3-BAF7-5B3E21F9C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3B1D5-A6DF-A755-A885-15FE17B62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F9EA2-51AA-314C-D72A-9634B0CA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5FC39-C560-E563-5D01-63F02C93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4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9F413-25D4-5D7C-A97C-92BC1BE2F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706E0-0F2D-A534-A93F-28E099C50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EEB43-2C9A-8019-79DE-FDD814F51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FFB92-B582-123F-56E5-A8F3404BB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5F5122-1171-D224-79CF-C58CC6C3C0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09B41-89A6-8AC6-099E-66FAFE3D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346F80-7D0F-AB7A-5B67-81F532D3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6926B7-3FCB-936E-EB31-3904140C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4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FE2E-0E4E-C286-1426-61153EEE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2AE2E8-2677-2CF6-07E0-D6CD2561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4D7AE-6E44-D73E-50FC-3E1BF657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CE803-2479-EB5C-3E15-8A31A6DB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4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184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359A68-150E-5A40-3AD8-6E02A302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2FDF7A-A492-73FA-B79B-AC265FB2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092A1-62D3-F6EE-B860-7D8028E2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98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54C1-748F-DE77-8750-3155AAD4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08C09-F36A-8E39-5DFE-FEF55B88F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D1146-01B3-6D68-A56B-053746AAB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3D471-60DB-F7A6-76C4-CBB5B5D7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485CC-8E4B-0342-80AF-9C7B5E9E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6E7AB-DDA2-85C0-7CA4-CCFD1FA9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36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B61D3-4360-529A-C79C-F3C2B294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C06734-6934-7EEF-D89A-10A9EEA91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6B8A3-C990-F847-3F5A-D3B0CD84D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E749B-7581-C039-2B04-F8088AB8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E50BD-F74D-C305-47DB-3105D7F53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6C0A5-22A8-E97B-EAF0-C0171421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96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1B21D-466C-D4F7-7903-21773784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819EC1-D4A0-F328-6883-66371F20C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D7905-8878-B0A5-2E8F-711C66987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1D81B-35A6-F80B-8132-EBE49CD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E3938-7A7A-941E-9DFF-711276C2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00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83B23F-7597-EA96-9323-D67B09041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7D679A-35F4-3DDE-2195-BD8B49609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92051-7B1D-5E57-4A71-F1118ED75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0BDE0-DCD9-56DF-ED4F-94C055F7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55CD9-46FE-DF15-B1A7-0B0263B9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8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029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37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06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948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440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65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053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29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70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63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15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80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1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9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49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234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103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521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704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85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540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4821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317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3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7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020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4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64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532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296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271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43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015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496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8E82-A2D1-FED0-B28A-43EA7C4BC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281C4-1675-09EE-E13A-EF140499A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2640-7944-88AC-0F55-65B040B04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C2026-DB62-CECD-749F-9B368C00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02947-F859-791F-1CF3-33996A79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40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A240-5BE6-9CAB-D5CA-F4ACBC6A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8C637-536F-310D-6992-1D89EC432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D4022-2D77-ACD5-59D4-E0B72E069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8C14-D962-D34B-1F09-0957268B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D9620-D77E-AD7A-6B8D-4BAE8B6B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7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538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0D94-3A45-B74C-29E7-D9E5C8DFF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F657E-ECD6-E177-F3CF-CA80F3110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B5F65-CF79-71DB-4F29-EA6FEC6E5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D2D9B-BA8B-1AF6-F3AB-A3DC54B8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2B8C3-10E4-D28F-2CE8-1F054433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610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CEE6-14D4-F21D-B484-8182DC923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6BDA5-D8B0-B37E-7424-939A3E8A6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339D3-4A85-EEC3-BAF7-5B3E21F9C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3B1D5-A6DF-A755-A885-15FE17B62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F9EA2-51AA-314C-D72A-9634B0CA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5FC39-C560-E563-5D01-63F02C93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265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9F413-25D4-5D7C-A97C-92BC1BE2F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706E0-0F2D-A534-A93F-28E099C50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EEB43-2C9A-8019-79DE-FDD814F51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FFB92-B582-123F-56E5-A8F3404BB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5F5122-1171-D224-79CF-C58CC6C3C0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09B41-89A6-8AC6-099E-66FAFE3D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346F80-7D0F-AB7A-5B67-81F532D3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6926B7-3FCB-936E-EB31-3904140C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710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FE2E-0E4E-C286-1426-61153EEE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2AE2E8-2677-2CF6-07E0-D6CD2561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4D7AE-6E44-D73E-50FC-3E1BF657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CE803-2479-EB5C-3E15-8A31A6DB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352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359A68-150E-5A40-3AD8-6E02A302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2FDF7A-A492-73FA-B79B-AC265FB2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092A1-62D3-F6EE-B860-7D8028E2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64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54C1-748F-DE77-8750-3155AAD4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08C09-F36A-8E39-5DFE-FEF55B88F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D1146-01B3-6D68-A56B-053746AAB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3D471-60DB-F7A6-76C4-CBB5B5D7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485CC-8E4B-0342-80AF-9C7B5E9E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6E7AB-DDA2-85C0-7CA4-CCFD1FA9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640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B61D3-4360-529A-C79C-F3C2B294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C06734-6934-7EEF-D89A-10A9EEA91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6B8A3-C990-F847-3F5A-D3B0CD84D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E749B-7581-C039-2B04-F8088AB8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E50BD-F74D-C305-47DB-3105D7F53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6C0A5-22A8-E97B-EAF0-C0171421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2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1B21D-466C-D4F7-7903-21773784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819EC1-D4A0-F328-6883-66371F20C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D7905-8878-B0A5-2E8F-711C66987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1D81B-35A6-F80B-8132-EBE49CD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E3938-7A7A-941E-9DFF-711276C2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066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83B23F-7597-EA96-9323-D67B09041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7D679A-35F4-3DDE-2195-BD8B49609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92051-7B1D-5E57-4A71-F1118ED75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0BDE0-DCD9-56DF-ED4F-94C055F7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55CD9-46FE-DF15-B1A7-0B0263B9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DB29-C9F8-4C48-9BC3-7C975C067869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34F-CDED-4D2E-A63E-561E24847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3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jfi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66B27-5E39-4FB1-8E7C-3C2139901775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C2C81-4718-43C3-88FE-91ECEFE9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9B7FE-946B-48AF-B672-FC24C71318AC}" type="datetimeFigureOut">
              <a:rPr lang="en-US" smtClean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FBDC9-9571-4A31-9180-CCD145D601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23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9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99998-FC1C-BA83-E6B7-9AFCFE2C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1A16A-97CA-458B-3E2F-274704C41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A32E-5BF2-3D5B-60BD-F9B6B3A0C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873FF-069B-0915-7CB2-A0C9D1C7B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D91F-BFE1-1BC3-3994-A139AAB5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7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8B77C-69A4-4FBE-A7D6-7E3F2DB7D5C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0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9B7FE-946B-48AF-B672-FC24C71318AC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FBDC9-9571-4A31-9180-CCD145D60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8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ABF1-EEC4-4B6C-A0E9-2EB7E99102B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42F74-F2F2-4F54-9A38-1BDA0FC8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7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99998-FC1C-BA83-E6B7-9AFCFE2C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1A16A-97CA-458B-3E2F-274704C41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A32E-5BF2-3D5B-60BD-F9B6B3A0C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4BA998-3090-4AC1-89BD-AD42319244B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873FF-069B-0915-7CB2-A0C9D1C7B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D91F-BFE1-1BC3-3994-A139AAB5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5A5A18-CE2E-4632-AEFA-B554BD58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7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26.jp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jpeg"/><Relationship Id="rId5" Type="http://schemas.openxmlformats.org/officeDocument/2006/relationships/image" Target="../media/image59.jp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jp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BA008C-27FC-7F13-B898-D4F574DFB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7D94-9D63-44A2-8D0F-E854DD296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10896600" cy="1188720"/>
          </a:xfrm>
          <a:noFill/>
        </p:spPr>
        <p:txBody>
          <a:bodyPr anchor="ctr" anchorCtr="0">
            <a:noAutofit/>
          </a:bodyPr>
          <a:lstStyle/>
          <a:p>
            <a:r>
              <a:rPr lang="zh-CN" altLang="en-US" b="1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切切寻求</a:t>
            </a:r>
            <a:r>
              <a:rPr lang="zh-CN" altLang="en-US" sz="4000" b="1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b="1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蒙神眷爱</a:t>
            </a:r>
            <a:r>
              <a:rPr lang="zh-CN" altLang="en-US" sz="4000" b="1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b="1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领受启示</a:t>
            </a:r>
            <a:endParaRPr lang="en-US" dirty="0">
              <a:ln>
                <a:solidFill>
                  <a:srgbClr val="008000"/>
                </a:solidFill>
              </a:ln>
              <a:solidFill>
                <a:srgbClr val="008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F4DCF92-9F85-06A0-9734-DB2BB414A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996" y="2362200"/>
            <a:ext cx="66376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但以理书 </a:t>
            </a:r>
            <a:r>
              <a:rPr kumimoji="0" lang="en-US" altLang="zh-CN" sz="54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10:1-21</a:t>
            </a:r>
            <a:endParaRPr kumimoji="0" lang="en-US" altLang="en-US" sz="5400" b="1" i="0" u="none" strike="noStrike" kern="1200" cap="none" spc="0" normalizeH="0" baseline="0" noProof="0" dirty="0">
              <a:ln>
                <a:solidFill>
                  <a:srgbClr val="006600"/>
                </a:solidFill>
              </a:ln>
              <a:solidFill>
                <a:srgbClr val="FF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B8B8FE-A679-BDB0-F5F7-14C32BEF8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535" y="3907750"/>
            <a:ext cx="422853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21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EFCC55-4A46-EE70-CC39-B60E52A76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5C17E7-F6A5-E112-48FA-D2E3EFF70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315594"/>
              </p:ext>
            </p:extLst>
          </p:nvPr>
        </p:nvGraphicFramePr>
        <p:xfrm>
          <a:off x="381000" y="533400"/>
          <a:ext cx="11430000" cy="59436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71056">
                  <a:extLst>
                    <a:ext uri="{9D8B030D-6E8A-4147-A177-3AD203B41FA5}">
                      <a16:colId xmlns:a16="http://schemas.microsoft.com/office/drawing/2014/main" val="1727604375"/>
                    </a:ext>
                  </a:extLst>
                </a:gridCol>
                <a:gridCol w="6358944">
                  <a:extLst>
                    <a:ext uri="{9D8B030D-6E8A-4147-A177-3AD203B41FA5}">
                      <a16:colId xmlns:a16="http://schemas.microsoft.com/office/drawing/2014/main" val="2469163897"/>
                    </a:ext>
                  </a:extLst>
                </a:gridCol>
              </a:tblGrid>
              <a:tr h="7466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1" i="0" u="none" strike="noStrike" kern="1200" cap="none" spc="0" normalizeH="0" baseline="0" noProof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但以理见异象</a:t>
                      </a:r>
                      <a:endParaRPr kumimoji="0" lang="en-US" sz="3600" b="1" i="0" u="none" strike="noStrike" kern="1200" cap="none" spc="0" normalizeH="0" baseline="0" noProof="0">
                        <a:ln>
                          <a:solidFill>
                            <a:prstClr val="white"/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3600" b="1" i="0" u="none" strike="noStrike" kern="1200" cap="none" spc="0" normalizeH="0" baseline="0" noProof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以西结见异象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328087"/>
                  </a:ext>
                </a:extLst>
              </a:tr>
              <a:tr h="51969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36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47836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5838EEE2-2218-F64F-7FC0-890FEC09EC7D}"/>
              </a:ext>
            </a:extLst>
          </p:cNvPr>
          <p:cNvGrpSpPr/>
          <p:nvPr/>
        </p:nvGrpSpPr>
        <p:grpSpPr>
          <a:xfrm>
            <a:off x="457200" y="1630680"/>
            <a:ext cx="11125200" cy="4160520"/>
            <a:chOff x="432646" y="1478280"/>
            <a:chExt cx="10065542" cy="41605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651D6D8-5689-1735-9663-7E9879D2FF66}"/>
                </a:ext>
              </a:extLst>
            </p:cNvPr>
            <p:cNvSpPr/>
            <p:nvPr/>
          </p:nvSpPr>
          <p:spPr>
            <a:xfrm>
              <a:off x="432646" y="1478280"/>
              <a:ext cx="4410777" cy="36576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腰束乌法精金带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他身体如水苍玉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面貌如闪电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眼目如火把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手和脚如光明的铜</a:t>
              </a:r>
              <a:endParaRPr kumimoji="0" lang="en-US" altLang="zh-CN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（但以理</a:t>
              </a:r>
              <a:r>
                <a:rPr lang="zh-CN" altLang="en-US" sz="3600" b="1" ker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书</a:t>
              </a:r>
              <a:r>
                <a:rPr kumimoji="0" lang="en-US" altLang="zh-CN" sz="3600" b="1" i="0" u="none" strike="noStrike" kern="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10:5-6</a:t>
              </a:r>
              <a:r>
                <a:rPr kumimoji="0" lang="zh-CN" altLang="en-US" sz="3600" b="1" i="0" u="none" strike="noStrike" kern="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）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2CD518-B123-FA2E-DB32-CB36BC9A1C96}"/>
                </a:ext>
              </a:extLst>
            </p:cNvPr>
            <p:cNvSpPr/>
            <p:nvPr/>
          </p:nvSpPr>
          <p:spPr>
            <a:xfrm>
              <a:off x="5334000" y="1478280"/>
              <a:ext cx="5164188" cy="416052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defRPr/>
              </a:pPr>
              <a:br>
                <a:rPr kumimoji="0" lang="en-US" altLang="zh-CN" sz="3600" b="1" i="0" u="none" strike="noStrike" kern="1200" cap="none" spc="0" normalizeH="0" baseline="0" noProof="0">
                  <a:ln>
                    <a:solidFill>
                      <a:srgbClr val="0066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</a:br>
              <a:r>
                <a:rPr lang="zh-CN" altLang="en-US" sz="3600" b="1">
                  <a:latin typeface="SimSun" panose="02010600030101010101" pitchFamily="2" charset="-122"/>
                  <a:ea typeface="SimSun" panose="02010600030101010101" pitchFamily="2" charset="-122"/>
                </a:rPr>
                <a:t>在他们头以上的</a:t>
              </a:r>
              <a:r>
                <a:rPr lang="zh-CN" altLang="en-US" sz="3600" b="1">
                  <a:ln>
                    <a:solidFill>
                      <a:srgbClr val="00B05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</a:rPr>
                <a:t>穹苍之上</a:t>
              </a:r>
              <a:r>
                <a:rPr lang="zh-CN" altLang="en-US" sz="3600" b="1">
                  <a:latin typeface="SimSun" panose="02010600030101010101" pitchFamily="2" charset="-122"/>
                  <a:ea typeface="SimSun" panose="02010600030101010101" pitchFamily="2" charset="-122"/>
                </a:rPr>
                <a:t>有</a:t>
              </a:r>
              <a:r>
                <a:rPr lang="zh-CN" altLang="en-US" sz="3600" b="1">
                  <a:ln>
                    <a:solidFill>
                      <a:srgbClr val="008000"/>
                    </a:solidFill>
                  </a:ln>
                  <a:solidFill>
                    <a:srgbClr val="FF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宝座的形象</a:t>
              </a:r>
              <a:r>
                <a:rPr lang="zh-CN" altLang="en-US" sz="3600" b="1">
                  <a:latin typeface="SimSun" panose="02010600030101010101" pitchFamily="2" charset="-122"/>
                  <a:ea typeface="SimSun" panose="02010600030101010101" pitchFamily="2" charset="-122"/>
                </a:rPr>
                <a:t>，仿佛</a:t>
              </a:r>
              <a:r>
                <a:rPr lang="zh-CN" altLang="en-US" sz="3600" b="1">
                  <a:ln>
                    <a:solidFill>
                      <a:srgbClr val="00B05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</a:rPr>
                <a:t>蓝宝石</a:t>
              </a:r>
              <a:r>
                <a:rPr lang="zh-CN" altLang="en-US" sz="3600" b="1">
                  <a:latin typeface="SimSun" panose="02010600030101010101" pitchFamily="2" charset="-122"/>
                  <a:ea typeface="SimSun" panose="02010600030101010101" pitchFamily="2" charset="-122"/>
                </a:rPr>
                <a:t>，在宝座形象以上有</a:t>
              </a:r>
              <a:r>
                <a:rPr lang="zh-CN" altLang="en-US" sz="3600" b="1">
                  <a:ln>
                    <a:solidFill>
                      <a:srgbClr val="00B05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</a:rPr>
                <a:t>仿佛人的形状</a:t>
              </a:r>
              <a:r>
                <a:rPr lang="zh-CN" altLang="en-US" sz="3600" b="1">
                  <a:latin typeface="SimSun" panose="02010600030101010101" pitchFamily="2" charset="-122"/>
                  <a:ea typeface="SimSun" panose="02010600030101010101" pitchFamily="2" charset="-122"/>
                </a:rPr>
                <a:t>。</a:t>
              </a:r>
              <a:r>
                <a:rPr lang="en-US" altLang="zh-CN" sz="3600" b="1">
                  <a:latin typeface="SimSun" panose="02010600030101010101" pitchFamily="2" charset="-122"/>
                  <a:ea typeface="SimSun" panose="02010600030101010101" pitchFamily="2" charset="-122"/>
                </a:rPr>
                <a:t> </a:t>
              </a:r>
              <a:r>
                <a:rPr lang="zh-CN" altLang="en-US" sz="3600" b="1">
                  <a:latin typeface="SimSun" panose="02010600030101010101" pitchFamily="2" charset="-122"/>
                  <a:ea typeface="SimSun" panose="02010600030101010101" pitchFamily="2" charset="-122"/>
                </a:rPr>
                <a:t>我见从他</a:t>
              </a:r>
              <a:r>
                <a:rPr lang="zh-CN" altLang="en-US" sz="3600" b="1">
                  <a:ln>
                    <a:solidFill>
                      <a:srgbClr val="00B05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</a:rPr>
                <a:t>腰以上</a:t>
              </a:r>
              <a:r>
                <a:rPr lang="zh-CN" altLang="en-US" sz="3600" b="1">
                  <a:latin typeface="SimSun" panose="02010600030101010101" pitchFamily="2" charset="-122"/>
                  <a:ea typeface="SimSun" panose="02010600030101010101" pitchFamily="2" charset="-122"/>
                </a:rPr>
                <a:t>有仿佛</a:t>
              </a:r>
              <a:r>
                <a:rPr lang="zh-CN" altLang="en-US" sz="3600" b="1">
                  <a:ln>
                    <a:solidFill>
                      <a:srgbClr val="00B05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</a:rPr>
                <a:t>光耀的精金</a:t>
              </a:r>
              <a:r>
                <a:rPr lang="zh-CN" altLang="en-US" sz="3600" b="1">
                  <a:latin typeface="SimSun" panose="02010600030101010101" pitchFamily="2" charset="-122"/>
                  <a:ea typeface="SimSun" panose="02010600030101010101" pitchFamily="2" charset="-122"/>
                </a:rPr>
                <a:t>，周围都有</a:t>
              </a:r>
              <a:r>
                <a:rPr lang="zh-CN" altLang="en-US" sz="3600" b="1">
                  <a:ln>
                    <a:solidFill>
                      <a:srgbClr val="FF000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</a:rPr>
                <a:t>火的形状 </a:t>
              </a:r>
              <a:r>
                <a:rPr lang="en-US" altLang="zh-CN" sz="3600" b="1">
                  <a:latin typeface="SimSun" panose="02010600030101010101" pitchFamily="2" charset="-122"/>
                  <a:ea typeface="SimSun" panose="02010600030101010101" pitchFamily="2" charset="-122"/>
                </a:rPr>
                <a:t>…… </a:t>
              </a:r>
              <a:r>
                <a:rPr lang="zh-CN" altLang="en-US" sz="3600" b="1">
                  <a:ln>
                    <a:solidFill>
                      <a:srgbClr val="006600"/>
                    </a:solidFill>
                  </a:ln>
                  <a:solidFill>
                    <a:srgbClr val="C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这就是耶和华荣耀的形象。</a:t>
              </a:r>
              <a:r>
                <a:rPr lang="en-US" altLang="zh-CN" sz="3600" b="1">
                  <a:latin typeface="SimSun" panose="02010600030101010101" pitchFamily="2" charset="-122"/>
                  <a:ea typeface="SimSun" panose="02010600030101010101" pitchFamily="2" charset="-122"/>
                </a:rPr>
                <a:t>……</a:t>
              </a:r>
              <a:endParaRPr kumimoji="0" lang="en-US" altLang="zh-CN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  <a:p>
              <a:pPr lvl="0" algn="ctr">
                <a:defRPr/>
              </a:pPr>
              <a:r>
                <a:rPr kumimoji="0" lang="zh-CN" altLang="en-US" sz="3600" b="1" i="0" u="none" strike="noStrike" kern="1200" normalizeH="0" baseline="0" noProof="0"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（</a:t>
              </a:r>
              <a:r>
                <a:rPr lang="zh-CN" altLang="en-US" sz="3600" b="1">
                  <a:latin typeface="SimSun" panose="02010600030101010101" pitchFamily="2" charset="-122"/>
                  <a:ea typeface="SimSun" panose="02010600030101010101" pitchFamily="2" charset="-122"/>
                </a:rPr>
                <a:t>以西结书</a:t>
              </a:r>
              <a:r>
                <a:rPr kumimoji="0" lang="zh-CN" altLang="en-US" sz="3600" b="1" i="0" u="none" strike="noStrike" kern="1200" normalizeH="0" baseline="0" noProof="0"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normalizeH="0" baseline="0" noProof="0"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1:26-28</a:t>
              </a:r>
              <a:r>
                <a:rPr kumimoji="0" lang="zh-CN" altLang="en-US" sz="3600" b="1" i="0" u="none" strike="noStrike" kern="1200" normalizeH="0" baseline="0" noProof="0"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）</a:t>
              </a:r>
              <a:endParaRPr kumimoji="0" lang="en-US" altLang="zh-CN" sz="36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3197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87693-7F76-34DE-5EB1-47EEBEE26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E45820-B5F0-1D21-B9E5-84AC65F7A545}"/>
              </a:ext>
            </a:extLst>
          </p:cNvPr>
          <p:cNvSpPr/>
          <p:nvPr/>
        </p:nvSpPr>
        <p:spPr>
          <a:xfrm>
            <a:off x="533400" y="1120676"/>
            <a:ext cx="111251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7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这</a:t>
            </a:r>
            <a:r>
              <a:rPr lang="zh-CN" altLang="en-US" sz="3600" b="1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异象唯有我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但以理一人看见，同着我的人没有看见，他们却</a:t>
            </a:r>
            <a:r>
              <a:rPr lang="zh-CN" altLang="en-US" sz="3600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大大战兢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逃跑隐藏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8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只剩下我一人。我</a:t>
            </a: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见了这大异象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便</a:t>
            </a:r>
            <a:r>
              <a:rPr lang="zh-CN" altLang="en-US" sz="36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浑身无力</a:t>
            </a:r>
            <a:r>
              <a:rPr lang="zh-CN" altLang="en-US" sz="3600" b="1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面貌失色</a:t>
            </a:r>
            <a:r>
              <a:rPr lang="zh-CN" altLang="en-US" sz="3600" b="1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毫无气力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9 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我却听见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他说话的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声音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一听见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就面伏在地</a:t>
            </a:r>
            <a:r>
              <a:rPr lang="zh-CN" altLang="en-US" sz="3600" b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沉睡了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DE91B7-773B-B79C-7267-2C8A47FBA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852994"/>
            <a:ext cx="3764713" cy="26593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75BDFE-2B9D-2778-DA63-2E411CF7ADDC}"/>
              </a:ext>
            </a:extLst>
          </p:cNvPr>
          <p:cNvGrpSpPr/>
          <p:nvPr/>
        </p:nvGrpSpPr>
        <p:grpSpPr>
          <a:xfrm>
            <a:off x="1280160" y="3696758"/>
            <a:ext cx="4206240" cy="2971800"/>
            <a:chOff x="1376006" y="3886200"/>
            <a:chExt cx="4206240" cy="29718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9FB9E6-BEDE-2234-1413-3D5D42F08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006" y="3886200"/>
              <a:ext cx="4206240" cy="236601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13584E-9DC1-F627-5A00-B3A700CDEF7B}"/>
                </a:ext>
              </a:extLst>
            </p:cNvPr>
            <p:cNvSpPr/>
            <p:nvPr/>
          </p:nvSpPr>
          <p:spPr>
            <a:xfrm>
              <a:off x="1376006" y="6211669"/>
              <a:ext cx="42062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sz="36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保罗仆倒在地</a:t>
              </a:r>
              <a:r>
                <a:rPr lang="en-US" altLang="zh-CN" sz="36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(</a:t>
              </a:r>
              <a:r>
                <a:rPr lang="zh-CN" altLang="en-US" sz="36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徒</a:t>
              </a:r>
              <a:r>
                <a:rPr lang="en-US" altLang="zh-CN" sz="36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9)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2D63D42-A26F-F7FA-F9CC-5EC6E1A05505}"/>
              </a:ext>
            </a:extLst>
          </p:cNvPr>
          <p:cNvSpPr/>
          <p:nvPr/>
        </p:nvSpPr>
        <p:spPr>
          <a:xfrm>
            <a:off x="1143000" y="304800"/>
            <a:ext cx="601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1.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独见异象，战兢沉睡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3100A-F725-056A-91F6-6646FE7F2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570" y="3642360"/>
            <a:ext cx="2750820" cy="30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8CDBC-93FA-277A-BE12-E2D5E421F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3886CE-CD7B-24B1-B4A8-30BC969E82B4}"/>
              </a:ext>
            </a:extLst>
          </p:cNvPr>
          <p:cNvSpPr/>
          <p:nvPr/>
        </p:nvSpPr>
        <p:spPr>
          <a:xfrm>
            <a:off x="1143000" y="511314"/>
            <a:ext cx="8503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2.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真相揭晓，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灵界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争战（</a:t>
            </a:r>
            <a:r>
              <a:rPr lang="en-US" altLang="zh-CN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10:10-17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）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E60BD-77E6-4271-49FF-1FB2866E5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6" b="-3"/>
          <a:stretch>
            <a:fillRect/>
          </a:stretch>
        </p:blipFill>
        <p:spPr>
          <a:xfrm>
            <a:off x="4038601" y="1770256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2A8B31-5E63-986C-3837-0D24E9969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r="7744" b="4"/>
          <a:stretch>
            <a:fillRect/>
          </a:stretch>
        </p:blipFill>
        <p:spPr>
          <a:xfrm>
            <a:off x="20" y="1770256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37B5D1-E75A-58B6-B9DF-D495B9C09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4" b="5769"/>
          <a:stretch>
            <a:fillRect/>
          </a:stretch>
        </p:blipFill>
        <p:spPr>
          <a:xfrm>
            <a:off x="8118152" y="2141145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4283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5A4477-5843-FD54-ADC5-0A6C8CD8A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CC82F1-C922-296B-B769-A68A507900BA}"/>
              </a:ext>
            </a:extLst>
          </p:cNvPr>
          <p:cNvSpPr/>
          <p:nvPr/>
        </p:nvSpPr>
        <p:spPr>
          <a:xfrm>
            <a:off x="533401" y="1258669"/>
            <a:ext cx="11125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忽然有一手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按在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我身上，使我用膝和手掌支持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微起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9BDFBA-6CB9-F392-E205-E9564BA7FF83}"/>
              </a:ext>
            </a:extLst>
          </p:cNvPr>
          <p:cNvSpPr/>
          <p:nvPr/>
        </p:nvSpPr>
        <p:spPr>
          <a:xfrm>
            <a:off x="8001000" y="5983069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天上来者？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0C48A-F386-04DF-45EF-0C1F68E1F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2895600"/>
            <a:ext cx="3867151" cy="3200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338FEB-7F53-3519-4BFC-2DB785ED0183}"/>
              </a:ext>
            </a:extLst>
          </p:cNvPr>
          <p:cNvSpPr txBox="1"/>
          <p:nvPr/>
        </p:nvSpPr>
        <p:spPr>
          <a:xfrm>
            <a:off x="3099890" y="1848535"/>
            <a:ext cx="3383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（</a:t>
            </a: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触摸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,</a:t>
            </a:r>
            <a:r>
              <a:rPr lang="en-US" altLang="zh-CN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touch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sz="36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D80FD6-3D9D-5FBB-48A0-F464258FC74B}"/>
              </a:ext>
            </a:extLst>
          </p:cNvPr>
          <p:cNvSpPr/>
          <p:nvPr/>
        </p:nvSpPr>
        <p:spPr>
          <a:xfrm>
            <a:off x="533401" y="2968346"/>
            <a:ext cx="6781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11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他对我说：“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大蒙眷爱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的但以理啊，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要明白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我与你所说的话，</a:t>
            </a:r>
            <a:b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</a:b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只管站起来，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因为我现在奉差遣来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到你这里。”他对我说这话，我便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战战兢兢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地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立起来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1D7D5-8F53-F5B5-FBFF-9B56A03A1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027908"/>
            <a:ext cx="4291388" cy="28623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C1640B-6A43-09A4-994E-CADFB927582E}"/>
              </a:ext>
            </a:extLst>
          </p:cNvPr>
          <p:cNvSpPr/>
          <p:nvPr/>
        </p:nvSpPr>
        <p:spPr>
          <a:xfrm>
            <a:off x="6553200" y="1848535"/>
            <a:ext cx="3657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具有恢复的作用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F63730-C49D-A4C6-8389-CEE4446319A9}"/>
              </a:ext>
            </a:extLst>
          </p:cNvPr>
          <p:cNvSpPr/>
          <p:nvPr/>
        </p:nvSpPr>
        <p:spPr>
          <a:xfrm>
            <a:off x="1143000" y="381000"/>
            <a:ext cx="586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2.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真相揭晓，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灵界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争战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26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6AB1B0-3ADC-C8C9-10C6-2DD3C4625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3453C-22C7-6539-E3CD-0AD60DDB2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631987"/>
            <a:ext cx="3819858" cy="266929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910B9BD-AD32-DA42-07CF-EA6ABB9382B6}"/>
              </a:ext>
            </a:extLst>
          </p:cNvPr>
          <p:cNvGrpSpPr/>
          <p:nvPr/>
        </p:nvGrpSpPr>
        <p:grpSpPr>
          <a:xfrm>
            <a:off x="8021169" y="2590800"/>
            <a:ext cx="3931920" cy="2751671"/>
            <a:chOff x="8153399" y="2572378"/>
            <a:chExt cx="3931920" cy="27516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0A793F-C3A1-8277-EC35-AE0461D42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3399" y="2572378"/>
              <a:ext cx="3931920" cy="27086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085829-B595-E760-1310-8C2E890A9B56}"/>
                </a:ext>
              </a:extLst>
            </p:cNvPr>
            <p:cNvSpPr/>
            <p:nvPr/>
          </p:nvSpPr>
          <p:spPr>
            <a:xfrm>
              <a:off x="8153399" y="4677718"/>
              <a:ext cx="393192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Arial"/>
                  <a:sym typeface="Arial"/>
                </a:rPr>
                <a:t>蒙大恩的女子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E39A5AF-5180-2666-F0A8-0A7CD3B69E15}"/>
              </a:ext>
            </a:extLst>
          </p:cNvPr>
          <p:cNvSpPr/>
          <p:nvPr/>
        </p:nvSpPr>
        <p:spPr>
          <a:xfrm>
            <a:off x="533401" y="1715869"/>
            <a:ext cx="6476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大蒙眷爱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的但以理啊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33DF34-25E9-EC44-ACEB-122DDE8971FE}"/>
              </a:ext>
            </a:extLst>
          </p:cNvPr>
          <p:cNvSpPr txBox="1"/>
          <p:nvPr/>
        </p:nvSpPr>
        <p:spPr>
          <a:xfrm>
            <a:off x="533401" y="3905071"/>
            <a:ext cx="7391399" cy="1200329"/>
          </a:xfrm>
          <a:prstGeom prst="rect">
            <a:avLst/>
          </a:prstGeom>
          <a:solidFill>
            <a:srgbClr val="FCFED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9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:23a 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你初恳求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的时候，就发出命令，我来告诉你，因你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大蒙眷爱；</a:t>
            </a:r>
            <a:endParaRPr kumimoji="0" lang="en-US" sz="36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BDEF27-8FA7-54F7-FDB3-81E7A115FB10}"/>
              </a:ext>
            </a:extLst>
          </p:cNvPr>
          <p:cNvSpPr txBox="1"/>
          <p:nvPr/>
        </p:nvSpPr>
        <p:spPr>
          <a:xfrm>
            <a:off x="533401" y="2810470"/>
            <a:ext cx="73913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大蒙眷爱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的人哪，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不要惧怕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38592-1DDB-BBA4-C65B-F8924BC5DA53}"/>
              </a:ext>
            </a:extLst>
          </p:cNvPr>
          <p:cNvSpPr txBox="1"/>
          <p:nvPr/>
        </p:nvSpPr>
        <p:spPr>
          <a:xfrm>
            <a:off x="8001000" y="760274"/>
            <a:ext cx="3657600" cy="1754326"/>
          </a:xfrm>
          <a:prstGeom prst="rect">
            <a:avLst/>
          </a:prstGeom>
          <a:solidFill>
            <a:srgbClr val="FCFED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名字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出现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但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8:16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9:21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b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</a:b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路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19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26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4C14C-9960-4040-23E1-16E83FCFCB96}"/>
              </a:ext>
            </a:extLst>
          </p:cNvPr>
          <p:cNvSpPr txBox="1"/>
          <p:nvPr/>
        </p:nvSpPr>
        <p:spPr>
          <a:xfrm>
            <a:off x="381000" y="685800"/>
            <a:ext cx="190500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加百列</a:t>
            </a:r>
            <a:endParaRPr kumimoji="0" lang="en-US" sz="3600" b="1" i="0" u="none" strike="noStrike" kern="1200" cap="none" spc="0" normalizeH="0" baseline="0" noProof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6EB89-20BE-E18B-07C2-699D4AFB525A}"/>
              </a:ext>
            </a:extLst>
          </p:cNvPr>
          <p:cNvSpPr txBox="1"/>
          <p:nvPr/>
        </p:nvSpPr>
        <p:spPr>
          <a:xfrm>
            <a:off x="2209800" y="685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名字的意思：属神的人</a:t>
            </a:r>
            <a:endParaRPr kumimoji="0" lang="en-US" sz="3600" b="1" i="0" u="none" strike="noStrike" kern="1200" cap="none" spc="0" normalizeH="0" baseline="0" noProof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4579BB-E449-CDB8-9AA6-A704202EB0C7}"/>
              </a:ext>
            </a:extLst>
          </p:cNvPr>
          <p:cNvSpPr/>
          <p:nvPr/>
        </p:nvSpPr>
        <p:spPr>
          <a:xfrm>
            <a:off x="685800" y="5638800"/>
            <a:ext cx="9753600" cy="646331"/>
          </a:xfrm>
          <a:prstGeom prst="rect">
            <a:avLst/>
          </a:prstGeom>
          <a:solidFill>
            <a:srgbClr val="FCFEDE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9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便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solidFill>
                    <a:srgbClr val="9933FF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禁食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披麻蒙灰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定意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向主神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solidFill>
                    <a:srgbClr val="9933FF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祈祷恳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9933FF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求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22BAAE2-91E9-828F-8E20-128C9019F4BB}"/>
              </a:ext>
            </a:extLst>
          </p:cNvPr>
          <p:cNvCxnSpPr>
            <a:cxnSpLocks/>
          </p:cNvCxnSpPr>
          <p:nvPr/>
        </p:nvCxnSpPr>
        <p:spPr>
          <a:xfrm>
            <a:off x="3124200" y="5090160"/>
            <a:ext cx="0" cy="548640"/>
          </a:xfrm>
          <a:prstGeom prst="straightConnector1">
            <a:avLst/>
          </a:prstGeom>
          <a:ln w="31750">
            <a:solidFill>
              <a:srgbClr val="008000"/>
            </a:solidFill>
            <a:headEnd type="triangle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60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1B2D47-AAD5-697E-2A02-A2442025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162319-F069-8F35-7179-FB4AEECE7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048000"/>
            <a:ext cx="5029200" cy="3492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F8835-721B-D646-218B-C739A704D466}"/>
              </a:ext>
            </a:extLst>
          </p:cNvPr>
          <p:cNvSpPr/>
          <p:nvPr/>
        </p:nvSpPr>
        <p:spPr>
          <a:xfrm>
            <a:off x="533401" y="762000"/>
            <a:ext cx="11125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12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他就说：“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但以理啊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不要惧怕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因为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从你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第一日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专心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求明白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将来的事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8B736F-FC6F-0806-56FE-F7C6ABC6A195}"/>
              </a:ext>
            </a:extLst>
          </p:cNvPr>
          <p:cNvSpPr/>
          <p:nvPr/>
        </p:nvSpPr>
        <p:spPr>
          <a:xfrm>
            <a:off x="6172200" y="2133600"/>
            <a:ext cx="5029200" cy="6858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切切寻求 蒙神</a:t>
            </a:r>
            <a:r>
              <a:rPr lang="zh-CN" altLang="en-US" sz="4000" b="1" ker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应允</a:t>
            </a:r>
            <a:r>
              <a:rPr kumimoji="0" lang="zh-CN" altLang="en-US" sz="4000" b="1" i="0" u="none" strike="noStrike" kern="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endParaRPr kumimoji="0" lang="en-US" altLang="zh-CN" sz="4000" b="1" i="0" u="none" strike="noStrike" kern="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1E58EE-29C6-1C7B-E056-981B614B3CD0}"/>
              </a:ext>
            </a:extLst>
          </p:cNvPr>
          <p:cNvGrpSpPr/>
          <p:nvPr/>
        </p:nvGrpSpPr>
        <p:grpSpPr>
          <a:xfrm>
            <a:off x="586739" y="3124200"/>
            <a:ext cx="10995661" cy="2468880"/>
            <a:chOff x="358139" y="3523565"/>
            <a:chExt cx="10995661" cy="2468880"/>
          </a:xfrm>
        </p:grpSpPr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E5E9EAC8-66E2-A74B-B469-C7ACDB6B4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940" y="4739640"/>
              <a:ext cx="1828800" cy="0"/>
            </a:xfrm>
            <a:prstGeom prst="line">
              <a:avLst/>
            </a:prstGeom>
            <a:ln w="25400"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EF3A005-AB77-9FBC-90F2-3D619CE38AAF}"/>
                </a:ext>
              </a:extLst>
            </p:cNvPr>
            <p:cNvGrpSpPr/>
            <p:nvPr/>
          </p:nvGrpSpPr>
          <p:grpSpPr>
            <a:xfrm>
              <a:off x="358139" y="3523565"/>
              <a:ext cx="10995661" cy="2468880"/>
              <a:chOff x="358139" y="3523565"/>
              <a:chExt cx="10995661" cy="246888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4E627BE-9543-D36F-BDAD-3513B399FE81}"/>
                  </a:ext>
                </a:extLst>
              </p:cNvPr>
              <p:cNvGrpSpPr/>
              <p:nvPr/>
            </p:nvGrpSpPr>
            <p:grpSpPr>
              <a:xfrm>
                <a:off x="5806440" y="4053840"/>
                <a:ext cx="3108960" cy="1371600"/>
                <a:chOff x="6786794" y="1288844"/>
                <a:chExt cx="3108960" cy="1371600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0313078-04E3-4F94-198B-76954B27E010}"/>
                    </a:ext>
                  </a:extLst>
                </p:cNvPr>
                <p:cNvSpPr txBox="1"/>
                <p:nvPr/>
              </p:nvSpPr>
              <p:spPr>
                <a:xfrm>
                  <a:off x="6786794" y="1288844"/>
                  <a:ext cx="3108960" cy="137160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AF810C4-AFD0-5315-F809-4D4FE00D1F74}"/>
                    </a:ext>
                  </a:extLst>
                </p:cNvPr>
                <p:cNvSpPr txBox="1"/>
                <p:nvPr/>
              </p:nvSpPr>
              <p:spPr>
                <a:xfrm>
                  <a:off x="6878647" y="1371600"/>
                  <a:ext cx="2979228" cy="12003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3600" b="1" i="0" u="none" strike="noStrike" kern="1200" cap="none" spc="0" normalizeH="0" baseline="0" noProof="0">
                      <a:ln>
                        <a:solidFill>
                          <a:srgbClr val="006600"/>
                        </a:solidFill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我是因</a:t>
                  </a:r>
                  <a:br>
                    <a:rPr kumimoji="0" lang="en-US" altLang="zh-CN" sz="3600" b="1" i="0" u="none" strike="noStrike" kern="1200" cap="none" spc="0" normalizeH="0" baseline="0" noProof="0">
                      <a:ln>
                        <a:solidFill>
                          <a:srgbClr val="006600"/>
                        </a:solidFill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</a:br>
                  <a:r>
                    <a:rPr kumimoji="0" lang="zh-CN" altLang="en-US" sz="3600" b="1" i="0" u="none" strike="noStrike" kern="1200" cap="none" spc="0" normalizeH="0" baseline="0" noProof="0">
                      <a:ln>
                        <a:solidFill>
                          <a:srgbClr val="006600"/>
                        </a:solidFill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你的</a:t>
                  </a:r>
                  <a:r>
                    <a:rPr kumimoji="0" lang="zh-CN" altLang="en-US" sz="3600" b="1" i="0" u="none" strike="noStrike" kern="1200" cap="none" spc="0" normalizeH="0" baseline="0" noProof="0">
                      <a:ln>
                        <a:solidFill>
                          <a:srgbClr val="FF0000"/>
                        </a:solidFill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言语</a:t>
                  </a:r>
                  <a:r>
                    <a:rPr kumimoji="0" lang="zh-CN" altLang="en-US" sz="3600" b="1" i="0" u="none" strike="noStrike" kern="1200" cap="none" spc="0" normalizeH="0" baseline="0" noProof="0">
                      <a:ln>
                        <a:solidFill>
                          <a:srgbClr val="006600"/>
                        </a:solidFill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而来</a:t>
                  </a:r>
                  <a:endParaRPr kumimoji="0" lang="en-US" sz="3600" b="1" i="0" u="none" strike="noStrike" kern="1200" cap="none" spc="0" normalizeH="0" baseline="0" noProof="0" dirty="0">
                    <a:ln>
                      <a:solidFill>
                        <a:srgbClr val="006600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2D24DFB-9B8D-D1D3-1B87-022979150E18}"/>
                  </a:ext>
                </a:extLst>
              </p:cNvPr>
              <p:cNvGrpSpPr/>
              <p:nvPr/>
            </p:nvGrpSpPr>
            <p:grpSpPr>
              <a:xfrm>
                <a:off x="358139" y="3523565"/>
                <a:ext cx="3108960" cy="2468880"/>
                <a:chOff x="2867369" y="1854007"/>
                <a:chExt cx="3108960" cy="2468880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E897BC8-6C63-8A5D-41A1-C2D7FDE5A5F8}"/>
                    </a:ext>
                  </a:extLst>
                </p:cNvPr>
                <p:cNvGrpSpPr/>
                <p:nvPr/>
              </p:nvGrpSpPr>
              <p:grpSpPr>
                <a:xfrm>
                  <a:off x="2867369" y="1854007"/>
                  <a:ext cx="3108960" cy="2468880"/>
                  <a:chOff x="2867369" y="1854007"/>
                  <a:chExt cx="3108960" cy="2468880"/>
                </a:xfrm>
              </p:grpSpPr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9335D5B-6AAC-8C9D-5636-32FB7CA86D53}"/>
                      </a:ext>
                    </a:extLst>
                  </p:cNvPr>
                  <p:cNvSpPr txBox="1"/>
                  <p:nvPr/>
                </p:nvSpPr>
                <p:spPr>
                  <a:xfrm>
                    <a:off x="3075981" y="1934810"/>
                    <a:ext cx="2707736" cy="64633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3600" b="1" i="0" u="none" strike="noStrike" kern="1200" cap="none" spc="0" normalizeH="0" baseline="0" noProof="0">
                        <a:ln>
                          <a:solidFill>
                            <a:srgbClr val="00B050"/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专心求明白</a:t>
                    </a:r>
                    <a:endParaRPr kumimoji="0" lang="en-US" altLang="zh-CN" sz="3200" b="1" i="0" u="none" strike="noStrike" kern="1200" cap="none" spc="0" normalizeH="0" baseline="0" noProof="0" dirty="0">
                      <a:ln>
                        <a:solidFill>
                          <a:srgbClr val="00B050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E37B97E-B2B8-BF4F-497A-89EBE0BA2C3C}"/>
                      </a:ext>
                    </a:extLst>
                  </p:cNvPr>
                  <p:cNvSpPr txBox="1"/>
                  <p:nvPr/>
                </p:nvSpPr>
                <p:spPr>
                  <a:xfrm>
                    <a:off x="3103152" y="3581400"/>
                    <a:ext cx="2653395" cy="64633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3600" b="1" i="0" u="none" strike="noStrike" kern="1200" cap="none" spc="0" normalizeH="0" baseline="0" noProof="0">
                        <a:ln>
                          <a:solidFill>
                            <a:srgbClr val="00B0F0"/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rPr>
                      <a:t>刻苦己心</a:t>
                    </a:r>
                    <a:endParaRPr kumimoji="0" lang="en-US" altLang="zh-CN" sz="3200" b="1" i="0" u="none" strike="noStrike" kern="1200" cap="none" spc="0" normalizeH="0" baseline="0" noProof="0">
                      <a:ln>
                        <a:solidFill>
                          <a:srgbClr val="00B0F0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4F096D4B-4112-BD64-4E65-5603322BAAFA}"/>
                      </a:ext>
                    </a:extLst>
                  </p:cNvPr>
                  <p:cNvSpPr/>
                  <p:nvPr/>
                </p:nvSpPr>
                <p:spPr>
                  <a:xfrm>
                    <a:off x="2867369" y="1854007"/>
                    <a:ext cx="3108960" cy="2468880"/>
                  </a:xfrm>
                  <a:prstGeom prst="rect">
                    <a:avLst/>
                  </a:prstGeom>
                  <a:noFill/>
                  <a:ln w="254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A8B00E6-1203-9FA8-61B1-171E2D95D067}"/>
                    </a:ext>
                  </a:extLst>
                </p:cNvPr>
                <p:cNvSpPr txBox="1"/>
                <p:nvPr/>
              </p:nvSpPr>
              <p:spPr>
                <a:xfrm>
                  <a:off x="2921089" y="2758105"/>
                  <a:ext cx="3017520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3600" b="1" i="0" u="none" strike="noStrike" kern="1200" cap="none" spc="0" normalizeH="0" baseline="0" noProof="0">
                      <a:ln>
                        <a:solidFill>
                          <a:srgbClr val="FF0000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又在</a:t>
                  </a:r>
                  <a:r>
                    <a:rPr lang="zh-CN" altLang="en-US" sz="3600" b="1">
                      <a:ln>
                        <a:solidFill>
                          <a:srgbClr val="FF0000"/>
                        </a:solidFill>
                      </a:ln>
                      <a:solidFill>
                        <a:prstClr val="black"/>
                      </a:solidFill>
                      <a:latin typeface="SimSun" panose="02010600030101010101" pitchFamily="2" charset="-122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你</a:t>
                  </a:r>
                  <a:r>
                    <a:rPr kumimoji="0" lang="zh-CN" altLang="en-US" sz="3600" b="1" i="0" u="none" strike="noStrike" kern="1200" cap="none" spc="0" normalizeH="0" baseline="0" noProof="0">
                      <a:ln>
                        <a:solidFill>
                          <a:srgbClr val="FF0000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神面前</a:t>
                  </a:r>
                  <a:endParaRPr kumimoji="0" lang="en-US" altLang="zh-CN" sz="3200" b="1" i="0" u="none" strike="noStrike" kern="1200" cap="none" spc="0" normalizeH="0" baseline="0" noProof="0" dirty="0">
                    <a:ln>
                      <a:solidFill>
                        <a:srgbClr val="FF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2CC644-E244-2C87-8DEF-3CEB008CBA6E}"/>
                  </a:ext>
                </a:extLst>
              </p:cNvPr>
              <p:cNvSpPr txBox="1"/>
              <p:nvPr/>
            </p:nvSpPr>
            <p:spPr>
              <a:xfrm>
                <a:off x="3609578" y="4022346"/>
                <a:ext cx="20315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你的言语</a:t>
                </a:r>
                <a:endParaRPr kumimoji="0" lang="en-US" altLang="zh-CN" sz="3600" b="1" i="0" u="none" strike="noStrike" kern="1200" cap="none" spc="0" normalizeH="0" baseline="0" noProof="0">
                  <a:ln>
                    <a:solidFill>
                      <a:srgbClr val="008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6A67BE-BDA8-7DFE-4CC7-D5C1C5EC3D8A}"/>
                  </a:ext>
                </a:extLst>
              </p:cNvPr>
              <p:cNvSpPr txBox="1"/>
              <p:nvPr/>
            </p:nvSpPr>
            <p:spPr>
              <a:xfrm>
                <a:off x="3573780" y="4840069"/>
                <a:ext cx="21031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已蒙应允</a:t>
                </a:r>
                <a:endParaRPr kumimoji="0" lang="en-US" altLang="zh-CN" sz="3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BB51BE3-D614-FFBC-82F2-F520819A5423}"/>
                  </a:ext>
                </a:extLst>
              </p:cNvPr>
              <p:cNvGrpSpPr/>
              <p:nvPr/>
            </p:nvGrpSpPr>
            <p:grpSpPr>
              <a:xfrm>
                <a:off x="9707880" y="4053840"/>
                <a:ext cx="1645920" cy="1371600"/>
                <a:chOff x="9006840" y="4053840"/>
                <a:chExt cx="1645920" cy="1371600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6F723EE-0697-A79B-E5D6-ECFC8B8430A3}"/>
                    </a:ext>
                  </a:extLst>
                </p:cNvPr>
                <p:cNvSpPr txBox="1"/>
                <p:nvPr/>
              </p:nvSpPr>
              <p:spPr>
                <a:xfrm>
                  <a:off x="9006840" y="4053840"/>
                  <a:ext cx="1645920" cy="137160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1200" cap="none" spc="0" normalizeH="0" baseline="0" noProof="0">
                    <a:ln>
                      <a:solidFill>
                        <a:srgbClr val="FF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11EAD54-903D-8824-F4AF-2A65A476C7E0}"/>
                    </a:ext>
                  </a:extLst>
                </p:cNvPr>
                <p:cNvSpPr txBox="1"/>
                <p:nvPr/>
              </p:nvSpPr>
              <p:spPr>
                <a:xfrm>
                  <a:off x="9189720" y="4434840"/>
                  <a:ext cx="1280160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lvl="0" algn="ctr" defTabSz="457200"/>
                  <a:r>
                    <a:rPr lang="zh-CN" altLang="en-US" sz="3600" b="1">
                      <a:ln>
                        <a:solidFill>
                          <a:srgbClr val="FF0000"/>
                        </a:solidFill>
                      </a:ln>
                      <a:solidFill>
                        <a:srgbClr val="C00000"/>
                      </a:solidFill>
                      <a:latin typeface="SimSun" panose="02010600030101010101" pitchFamily="2" charset="-122"/>
                      <a:ea typeface="SimSun" panose="02010600030101010101" pitchFamily="2" charset="-122"/>
                    </a:rPr>
                    <a:t>异象</a:t>
                  </a:r>
                  <a:endParaRPr kumimoji="0" lang="en-US" sz="3600" b="1" i="0" u="none" strike="noStrike" kern="1200" cap="none" spc="0" normalizeH="0" baseline="0" noProof="0" dirty="0">
                    <a:ln>
                      <a:solidFill>
                        <a:srgbClr val="006600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4" name="Line 7">
                <a:extLst>
                  <a:ext uri="{FF2B5EF4-FFF2-40B4-BE49-F238E27FC236}">
                    <a16:creationId xmlns:a16="http://schemas.microsoft.com/office/drawing/2014/main" id="{E85A39C3-6149-1353-B21F-8A7651B362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37320" y="4739640"/>
                <a:ext cx="640080" cy="0"/>
              </a:xfrm>
              <a:prstGeom prst="line">
                <a:avLst/>
              </a:prstGeom>
              <a:ln w="25400">
                <a:headEnd type="none" w="med" len="med"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1B429E5-790F-ACF0-CD10-E28FC3667137}"/>
              </a:ext>
            </a:extLst>
          </p:cNvPr>
          <p:cNvSpPr txBox="1"/>
          <p:nvPr/>
        </p:nvSpPr>
        <p:spPr>
          <a:xfrm>
            <a:off x="990600" y="569663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谦卑自己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7030A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9831F-E5A7-8C17-FB35-16B16F58A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2E1E8C-69E1-8245-0CD7-1F49F9739FF8}"/>
              </a:ext>
            </a:extLst>
          </p:cNvPr>
          <p:cNvSpPr/>
          <p:nvPr/>
        </p:nvSpPr>
        <p:spPr>
          <a:xfrm>
            <a:off x="457201" y="1258669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 ……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sz="3600" b="1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我是因你的言语而来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18634E-B70D-6E7A-47EE-71D3F2A3F464}"/>
              </a:ext>
            </a:extLst>
          </p:cNvPr>
          <p:cNvSpPr/>
          <p:nvPr/>
        </p:nvSpPr>
        <p:spPr>
          <a:xfrm>
            <a:off x="457200" y="2000071"/>
            <a:ext cx="11125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13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但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波斯国的魔君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拦阻我二十一日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，忽然有大君中的一位</a:t>
            </a: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米迦勒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来帮助我，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我就停留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在波斯诸王那里。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02C5F4-1BFF-C068-AF90-62B98C3FB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71" y="3512985"/>
            <a:ext cx="30175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628011-C547-9392-336A-A03B007CD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607" y="3748433"/>
            <a:ext cx="3350393" cy="2782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80A243-25C1-7461-36D1-E95037E91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9" y="3451459"/>
            <a:ext cx="3079046" cy="3079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E3A4F0-1D89-F43E-FC49-1EA37BECE117}"/>
              </a:ext>
            </a:extLst>
          </p:cNvPr>
          <p:cNvSpPr txBox="1"/>
          <p:nvPr/>
        </p:nvSpPr>
        <p:spPr>
          <a:xfrm>
            <a:off x="7848601" y="552271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王子</a:t>
            </a:r>
            <a:r>
              <a:rPr lang="en-US" altLang="zh-CN" sz="3600" b="1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统治者</a:t>
            </a:r>
            <a:endParaRPr lang="en-US" sz="3600" b="1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971D3A-D54E-0FA0-7E0C-4F8D9080A659}"/>
              </a:ext>
            </a:extLst>
          </p:cNvPr>
          <p:cNvSpPr/>
          <p:nvPr/>
        </p:nvSpPr>
        <p:spPr>
          <a:xfrm>
            <a:off x="1143000" y="381000"/>
            <a:ext cx="586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2.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真相揭晓，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灵界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争战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458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CCF471-EE11-BB06-F9D4-AA99E37D7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F2671A-A803-40CB-A0D6-30E0F92FB476}"/>
              </a:ext>
            </a:extLst>
          </p:cNvPr>
          <p:cNvSpPr/>
          <p:nvPr/>
        </p:nvSpPr>
        <p:spPr>
          <a:xfrm>
            <a:off x="914400" y="426720"/>
            <a:ext cx="3429000" cy="640080"/>
          </a:xfrm>
          <a:prstGeom prst="rect">
            <a:avLst/>
          </a:prstGeom>
          <a:gradFill>
            <a:gsLst>
              <a:gs pos="0">
                <a:srgbClr val="FFF7DD"/>
              </a:gs>
              <a:gs pos="30000">
                <a:srgbClr val="FFF7DD"/>
              </a:gs>
              <a:gs pos="69000">
                <a:srgbClr val="FFF1C5"/>
              </a:gs>
              <a:gs pos="100000">
                <a:srgbClr val="FFF1C5"/>
              </a:gs>
            </a:gsLst>
            <a:lin ang="4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srgbClr val="008000"/>
                  </a:solidFill>
                </a:ln>
                <a:solidFill>
                  <a:srgbClr val="0033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地区性天使</a:t>
            </a:r>
            <a:endParaRPr kumimoji="0" lang="en-US" altLang="zh-CN" sz="3600" b="1" i="0" u="none" strike="noStrike" kern="0" cap="none" spc="0" normalizeH="0" baseline="0" noProof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826D5B-9D63-192D-85EF-7C383E41FE05}"/>
              </a:ext>
            </a:extLst>
          </p:cNvPr>
          <p:cNvSpPr/>
          <p:nvPr/>
        </p:nvSpPr>
        <p:spPr>
          <a:xfrm>
            <a:off x="685801" y="1143000"/>
            <a:ext cx="11125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至高者将地业赐给列邦，将世人分开，就照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以色列人的数目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立定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万民的</a:t>
            </a: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疆界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申命记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32:8)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F1A6A5-ECD4-3C58-8032-B610268B155D}"/>
              </a:ext>
            </a:extLst>
          </p:cNvPr>
          <p:cNvSpPr/>
          <p:nvPr/>
        </p:nvSpPr>
        <p:spPr>
          <a:xfrm>
            <a:off x="609600" y="2325469"/>
            <a:ext cx="3566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lvl="0" indent="-344488" defTabSz="457200"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290513" algn="l"/>
                <a:tab pos="398463" algn="l"/>
              </a:tabLst>
              <a:defRPr/>
            </a:pP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神众子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的数目</a:t>
            </a:r>
            <a:endParaRPr kumimoji="0" lang="en-US" altLang="zh-CN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60E98F-B192-4C62-AC70-D27FC0C0B383}"/>
              </a:ext>
            </a:extLst>
          </p:cNvPr>
          <p:cNvSpPr/>
          <p:nvPr/>
        </p:nvSpPr>
        <p:spPr>
          <a:xfrm>
            <a:off x="3962400" y="2325469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3600" b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number of the sons of God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600" b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ESV)</a:t>
            </a:r>
            <a:endParaRPr kumimoji="0" lang="en-US" altLang="zh-CN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B713B3-3AB1-AC0A-7379-4FE0FA1C2AA4}"/>
              </a:ext>
            </a:extLst>
          </p:cNvPr>
          <p:cNvSpPr/>
          <p:nvPr/>
        </p:nvSpPr>
        <p:spPr>
          <a:xfrm>
            <a:off x="1600200" y="4038600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zh-CN" altLang="en-US" sz="3600" b="1">
                <a:ln>
                  <a:solidFill>
                    <a:srgbClr val="00B05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米迦勒</a:t>
            </a:r>
            <a:endParaRPr kumimoji="0" lang="en-US" altLang="zh-CN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F9120F-8016-276A-4DAC-77C5A8303EF9}"/>
              </a:ext>
            </a:extLst>
          </p:cNvPr>
          <p:cNvSpPr/>
          <p:nvPr/>
        </p:nvSpPr>
        <p:spPr>
          <a:xfrm>
            <a:off x="609600" y="3011269"/>
            <a:ext cx="1066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 defTabSz="457200"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290513" algn="l"/>
                <a:tab pos="398463" algn="l"/>
              </a:tabLst>
              <a:defRPr/>
            </a:pP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神差派</a:t>
            </a: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天使（神的众子）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守护不同的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地区</a:t>
            </a:r>
            <a:endParaRPr lang="en-US" altLang="zh-CN" sz="3600" b="1">
              <a:ln>
                <a:solidFill>
                  <a:srgbClr val="00B050"/>
                </a:solidFill>
              </a:ln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C5B747-65AF-9007-9F70-118E2FD81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380" y="3924300"/>
            <a:ext cx="5410200" cy="2705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86F525-38AA-DB94-F074-44CEF009F78A}"/>
              </a:ext>
            </a:extLst>
          </p:cNvPr>
          <p:cNvSpPr/>
          <p:nvPr/>
        </p:nvSpPr>
        <p:spPr>
          <a:xfrm>
            <a:off x="2209800" y="5830669"/>
            <a:ext cx="7924800" cy="646331"/>
          </a:xfrm>
          <a:prstGeom prst="rect">
            <a:avLst/>
          </a:prstGeom>
          <a:solidFill>
            <a:srgbClr val="FCFEDE"/>
          </a:solidFill>
        </p:spPr>
        <p:txBody>
          <a:bodyPr wrap="square">
            <a:spAutoFit/>
          </a:bodyPr>
          <a:lstStyle/>
          <a:p>
            <a:pPr lvl="0" defTabSz="457200">
              <a:buClr>
                <a:srgbClr val="C00000"/>
              </a:buClr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启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en-US" altLang="zh-CN" sz="3600" b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7b 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米迦勒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同他的使者与龙争战。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7B2555-8BBD-3C78-F4DE-80B2081F9418}"/>
              </a:ext>
            </a:extLst>
          </p:cNvPr>
          <p:cNvSpPr/>
          <p:nvPr/>
        </p:nvSpPr>
        <p:spPr>
          <a:xfrm>
            <a:off x="3429000" y="3810000"/>
            <a:ext cx="754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defTabSz="45720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名字的意思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 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像战士的天使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71500" lvl="0" indent="-571500" defTabSz="45720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是以色列的守护天使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 defTabSz="457200">
              <a:buClr>
                <a:srgbClr val="C00000"/>
              </a:buClr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保佑你本国之民的天使长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但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12:1)</a:t>
            </a:r>
            <a:endParaRPr lang="zh-CN" altLang="en-US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039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5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856083-A885-4612-3537-0A74F35B6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7B0A7F-BE52-DAB6-E5B4-BD9E2E6CB04B}"/>
              </a:ext>
            </a:extLst>
          </p:cNvPr>
          <p:cNvSpPr/>
          <p:nvPr/>
        </p:nvSpPr>
        <p:spPr>
          <a:xfrm>
            <a:off x="914400" y="464820"/>
            <a:ext cx="7391400" cy="640080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4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zh-CN" altLang="en-US" sz="3600" b="1" kern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33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地区性鬼魔 </a:t>
            </a:r>
            <a:r>
              <a:rPr lang="en-US" altLang="zh-CN" sz="3600" b="1" kern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33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en-US" altLang="zh-CN" sz="3600" b="1" kern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33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Territorial spirits)</a:t>
            </a:r>
            <a:r>
              <a:rPr lang="zh-CN" altLang="en-US" sz="3600" b="1" kern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33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D47B32-5189-E1AC-CB2F-F618F642F0E3}"/>
              </a:ext>
            </a:extLst>
          </p:cNvPr>
          <p:cNvSpPr/>
          <p:nvPr/>
        </p:nvSpPr>
        <p:spPr>
          <a:xfrm>
            <a:off x="1066800" y="1524000"/>
            <a:ext cx="9753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defTabSz="45720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堕落的天使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71500" indent="-571500" defTabSz="45720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受撒但差派在特定地区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028700" lvl="1" indent="-571500" defTabSz="457200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操控地上邦国，影响列国领袖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DFAC71-3252-FF5A-B766-0F6FA41A4026}"/>
              </a:ext>
            </a:extLst>
          </p:cNvPr>
          <p:cNvSpPr/>
          <p:nvPr/>
        </p:nvSpPr>
        <p:spPr>
          <a:xfrm>
            <a:off x="7238999" y="1371600"/>
            <a:ext cx="4343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波斯魔君 希腊魔君</a:t>
            </a:r>
            <a:endParaRPr lang="en-US" altLang="zh-CN" sz="3600" b="1">
              <a:ln>
                <a:solidFill>
                  <a:srgbClr val="00B0F0"/>
                </a:solidFill>
              </a:ln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FEB3F2-7579-D94D-029D-9E0517D98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92562"/>
            <a:ext cx="4876800" cy="2743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47EE33-1072-B139-C605-E6E1EED2732C}"/>
              </a:ext>
            </a:extLst>
          </p:cNvPr>
          <p:cNvSpPr/>
          <p:nvPr/>
        </p:nvSpPr>
        <p:spPr>
          <a:xfrm>
            <a:off x="716280" y="3810000"/>
            <a:ext cx="10789920" cy="2308324"/>
          </a:xfrm>
          <a:prstGeom prst="rect">
            <a:avLst/>
          </a:prstGeom>
          <a:solidFill>
            <a:srgbClr val="FCFEDE"/>
          </a:solidFill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到那日，耶和华</a:t>
            </a:r>
            <a:r>
              <a:rPr lang="zh-CN" altLang="en-US" sz="3600" b="1">
                <a:ln>
                  <a:solidFill>
                    <a:srgbClr val="3366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在高处必惩罚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高处的众军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rgbClr val="3366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在地上必惩罚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地上的列王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。他们必被聚集，像囚犯被聚在牢狱中，并要囚在监牢里，多日之后便被讨罪。</a:t>
            </a:r>
            <a:b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（以赛亚书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24:21-22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43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E12047-DCE9-ABC4-D8DB-313208FCD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A40711-3E85-8516-4160-5A3857291FFC}"/>
              </a:ext>
            </a:extLst>
          </p:cNvPr>
          <p:cNvSpPr/>
          <p:nvPr/>
        </p:nvSpPr>
        <p:spPr>
          <a:xfrm>
            <a:off x="457200" y="1447800"/>
            <a:ext cx="11125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13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但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波斯国的魔君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拦阻我二十一日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，忽然有大君中的一位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米迦勒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来帮助我，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我就停留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在波斯诸王那里。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55E9F4-5FD6-0A08-E797-F35BDDEA5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71" y="3261926"/>
            <a:ext cx="30175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611F6-8E25-00B0-FAAC-EBD67B22E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607" y="3497374"/>
            <a:ext cx="3350393" cy="2782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E773A-9213-0FF7-1413-46F32DFDA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9" y="3200400"/>
            <a:ext cx="3079046" cy="30790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2C2898-D8B3-A496-BB7D-7D19D7BCDF98}"/>
              </a:ext>
            </a:extLst>
          </p:cNvPr>
          <p:cNvSpPr/>
          <p:nvPr/>
        </p:nvSpPr>
        <p:spPr>
          <a:xfrm>
            <a:off x="4495800" y="5655810"/>
            <a:ext cx="2560320" cy="646331"/>
          </a:xfrm>
          <a:prstGeom prst="rect">
            <a:avLst/>
          </a:prstGeom>
          <a:solidFill>
            <a:srgbClr val="FCFEDE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天上来者？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F0705-E6BE-CA9D-613F-F13B553FD1A0}"/>
              </a:ext>
            </a:extLst>
          </p:cNvPr>
          <p:cNvSpPr/>
          <p:nvPr/>
        </p:nvSpPr>
        <p:spPr>
          <a:xfrm>
            <a:off x="1143000" y="381000"/>
            <a:ext cx="586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2.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真相揭晓，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灵界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争战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46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B9EBFD-0304-EFC7-2CA6-281FCA7AD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5623-3B67-1402-8F5A-AA1AA379B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154" y="498295"/>
            <a:ext cx="3449715" cy="1325563"/>
          </a:xfrm>
        </p:spPr>
        <p:txBody>
          <a:bodyPr>
            <a:normAutofit/>
          </a:bodyPr>
          <a:lstStyle/>
          <a:p>
            <a:pPr algn="ctr"/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祷告</a:t>
            </a:r>
            <a:endParaRPr lang="en-US" sz="7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0DEE3-0E74-68DD-4308-C6330270B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401" y="1913642"/>
            <a:ext cx="8012770" cy="41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99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5714A-2ACD-D3CB-9E9B-C5326569D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469E4E-9CC5-C89B-72AD-9A7B6FC12E7B}"/>
              </a:ext>
            </a:extLst>
          </p:cNvPr>
          <p:cNvSpPr/>
          <p:nvPr/>
        </p:nvSpPr>
        <p:spPr>
          <a:xfrm>
            <a:off x="4876800" y="420469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灵界争战 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4AAF08-9FE9-BD1C-2E4F-875543C60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43" y="3806874"/>
            <a:ext cx="4349028" cy="266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FEEF12-13B1-FBB4-BEE1-A675E3AD4C8A}"/>
              </a:ext>
            </a:extLst>
          </p:cNvPr>
          <p:cNvSpPr/>
          <p:nvPr/>
        </p:nvSpPr>
        <p:spPr>
          <a:xfrm>
            <a:off x="990601" y="13716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天使被拦阻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D1BE9B-2D58-F413-9BF7-EC6E750B3661}"/>
              </a:ext>
            </a:extLst>
          </p:cNvPr>
          <p:cNvSpPr/>
          <p:nvPr/>
        </p:nvSpPr>
        <p:spPr>
          <a:xfrm>
            <a:off x="4495800" y="13716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祷告是争战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650F08C-9642-0574-8D99-680ADAEF3C34}"/>
              </a:ext>
            </a:extLst>
          </p:cNvPr>
          <p:cNvSpPr/>
          <p:nvPr/>
        </p:nvSpPr>
        <p:spPr>
          <a:xfrm>
            <a:off x="3581400" y="2362200"/>
            <a:ext cx="5029200" cy="7315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常常祷告 不可灰心 </a:t>
            </a:r>
            <a:endParaRPr kumimoji="0" lang="en-US" altLang="zh-CN" sz="4000" b="1" i="0" u="none" strike="noStrike" kern="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B3D06-8984-96FA-410E-567A3E508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3631614"/>
            <a:ext cx="3017520" cy="3017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F76FA8-4FA4-749C-8B03-903BD8AEA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0114" y="3631614"/>
            <a:ext cx="3017520" cy="3017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B22A0C-3B83-D0A9-0CD9-366DB99BF55A}"/>
              </a:ext>
            </a:extLst>
          </p:cNvPr>
          <p:cNvSpPr txBox="1"/>
          <p:nvPr/>
        </p:nvSpPr>
        <p:spPr>
          <a:xfrm>
            <a:off x="4953000" y="31636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路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18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1)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9629F6-4DC9-BD23-73BA-63253542FD33}"/>
              </a:ext>
            </a:extLst>
          </p:cNvPr>
          <p:cNvSpPr/>
          <p:nvPr/>
        </p:nvSpPr>
        <p:spPr>
          <a:xfrm>
            <a:off x="8001000" y="13716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defTabSz="457200"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呼求无回应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44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8EDA8E-19D8-49F0-7655-20E2F4BFB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D572E5-3F45-3546-9B8C-A55A7CE23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978" y="2460724"/>
            <a:ext cx="3657600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BB20C-D5E6-8B2F-9761-22B6E98CCE4F}"/>
              </a:ext>
            </a:extLst>
          </p:cNvPr>
          <p:cNvSpPr txBox="1"/>
          <p:nvPr/>
        </p:nvSpPr>
        <p:spPr>
          <a:xfrm>
            <a:off x="7382978" y="5791200"/>
            <a:ext cx="3657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第二次触摸</a:t>
            </a:r>
            <a:endParaRPr kumimoji="0" lang="zh-CN" altLang="en-US" sz="36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C723EB-717F-DD75-FB00-AA1F86B1F5CD}"/>
              </a:ext>
            </a:extLst>
          </p:cNvPr>
          <p:cNvSpPr/>
          <p:nvPr/>
        </p:nvSpPr>
        <p:spPr>
          <a:xfrm>
            <a:off x="7382978" y="3733800"/>
            <a:ext cx="3657600" cy="2743200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pPr algn="ctr" defTabSz="457200">
              <a:defRPr/>
            </a:pPr>
            <a:r>
              <a:rPr lang="zh-CN" altLang="en-US" sz="3600" b="1">
                <a:ln>
                  <a:solidFill>
                    <a:srgbClr val="00B0F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我就问与我说话的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天使</a:t>
            </a:r>
            <a:r>
              <a:rPr lang="zh-CN" altLang="en-US" sz="3600" b="1">
                <a:ln>
                  <a:solidFill>
                    <a:srgbClr val="00B0F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说：“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主啊</a:t>
            </a:r>
            <a:r>
              <a:rPr lang="zh-CN" altLang="en-US" sz="3600" b="1">
                <a:ln>
                  <a:solidFill>
                    <a:srgbClr val="00B0F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，这是什么意思？”（撒迦利亚书 </a:t>
            </a:r>
            <a:r>
              <a:rPr lang="en-US" altLang="zh-CN" sz="3600" b="1">
                <a:ln>
                  <a:solidFill>
                    <a:srgbClr val="00B0F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lang="en-US" altLang="zh-CN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r>
              <a:rPr lang="en-US" altLang="zh-CN" sz="3600" b="1">
                <a:ln>
                  <a:solidFill>
                    <a:srgbClr val="00B0F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CN" altLang="en-US" sz="3600" b="1">
                <a:ln>
                  <a:solidFill>
                    <a:srgbClr val="00B0F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600" b="1">
              <a:ln>
                <a:solidFill>
                  <a:srgbClr val="00B0F0"/>
                </a:solidFill>
              </a:ln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2465F7-8876-D0FD-D853-34DE1661CA64}"/>
              </a:ext>
            </a:extLst>
          </p:cNvPr>
          <p:cNvSpPr/>
          <p:nvPr/>
        </p:nvSpPr>
        <p:spPr>
          <a:xfrm>
            <a:off x="457200" y="1143000"/>
            <a:ext cx="111251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14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现在我来，要使你</a:t>
            </a: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明白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本国之民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日后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必遭遇的事，因为这异象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关乎后来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许多的日子。”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15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他向我这样说，我就</a:t>
            </a:r>
            <a:r>
              <a:rPr lang="zh-CN" altLang="en-US" sz="3600" b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脸面朝地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哑口无声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D00D17-A0BD-212F-FEA5-78EA67ACA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106" y="3349585"/>
            <a:ext cx="5377985" cy="30219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3F5A21-06BF-3764-5BD0-A89F7EEEFF0A}"/>
              </a:ext>
            </a:extLst>
          </p:cNvPr>
          <p:cNvSpPr/>
          <p:nvPr/>
        </p:nvSpPr>
        <p:spPr>
          <a:xfrm>
            <a:off x="457200" y="3048000"/>
            <a:ext cx="67817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16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不料，有一位</a:t>
            </a: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像人的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摸我的嘴唇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，我便开口向那站在我面前的说：“我</a:t>
            </a:r>
            <a:r>
              <a:rPr lang="zh-CN" altLang="en-US" sz="3600" b="1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主啊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，因见这异象，我</a:t>
            </a:r>
            <a:r>
              <a:rPr lang="zh-CN" altLang="en-US" sz="3600" b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大大愁苦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毫无气力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17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我主的仆人怎能与我主说话呢？</a:t>
            </a: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我一见异象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就</a:t>
            </a:r>
            <a:r>
              <a:rPr lang="zh-CN" altLang="en-US" sz="3600" b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浑身无力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毫无气息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410444-7F34-C9FC-A374-B13ED552989A}"/>
              </a:ext>
            </a:extLst>
          </p:cNvPr>
          <p:cNvSpPr/>
          <p:nvPr/>
        </p:nvSpPr>
        <p:spPr>
          <a:xfrm>
            <a:off x="1143000" y="381000"/>
            <a:ext cx="586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2.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真相揭晓，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灵界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争战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182127-51C8-2D28-5857-0F2C84608E4D}"/>
              </a:ext>
            </a:extLst>
          </p:cNvPr>
          <p:cNvSpPr/>
          <p:nvPr/>
        </p:nvSpPr>
        <p:spPr>
          <a:xfrm>
            <a:off x="7665720" y="381000"/>
            <a:ext cx="38404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人加百列</a:t>
            </a:r>
            <a:r>
              <a:rPr lang="en-US" altLang="zh-CN" sz="3600" b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但</a:t>
            </a:r>
            <a:r>
              <a:rPr lang="en-US" altLang="zh-CN" sz="3600" b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9:21)</a:t>
            </a:r>
            <a:endParaRPr kumimoji="0" lang="en-US" altLang="zh-CN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562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9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FDF215-0CB5-B433-CB2A-6150863BE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6C654F-C864-F102-370A-A2B2E729642B}"/>
              </a:ext>
            </a:extLst>
          </p:cNvPr>
          <p:cNvSpPr/>
          <p:nvPr/>
        </p:nvSpPr>
        <p:spPr>
          <a:xfrm>
            <a:off x="1143000" y="51131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3.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蒙爱获力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，领受启示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（</a:t>
            </a:r>
            <a:r>
              <a:rPr lang="en-US" altLang="zh-CN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10:18-21</a:t>
            </a:r>
            <a:r>
              <a:rPr lang="zh-CN" altLang="en-US" sz="40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）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C8D061-0849-282C-DDEE-9B44FCA75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53" y="2962145"/>
            <a:ext cx="3514855" cy="3514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486320-3498-942B-0C92-58CF9B932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88" y="3881373"/>
            <a:ext cx="3797536" cy="2136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CE8AB7-AC89-0566-6558-D04F073B2292}"/>
              </a:ext>
            </a:extLst>
          </p:cNvPr>
          <p:cNvSpPr/>
          <p:nvPr/>
        </p:nvSpPr>
        <p:spPr>
          <a:xfrm>
            <a:off x="682129" y="1715869"/>
            <a:ext cx="9909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18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有一位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形状像人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又摸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我，使我有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力量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72747D-0A73-807C-48E5-15B80C3B3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185160"/>
            <a:ext cx="3291840" cy="3291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D2E072-D017-F7D3-4A46-7F6D657C3AF8}"/>
              </a:ext>
            </a:extLst>
          </p:cNvPr>
          <p:cNvSpPr txBox="1"/>
          <p:nvPr/>
        </p:nvSpPr>
        <p:spPr>
          <a:xfrm>
            <a:off x="4404360" y="5830669"/>
            <a:ext cx="32918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第三次触摸</a:t>
            </a:r>
          </a:p>
        </p:txBody>
      </p:sp>
    </p:spTree>
    <p:extLst>
      <p:ext uri="{BB962C8B-B14F-4D97-AF65-F5344CB8AC3E}">
        <p14:creationId xmlns:p14="http://schemas.microsoft.com/office/powerpoint/2010/main" val="408846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1407F8-7CB0-3AD4-22ED-F054DC3AD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DAEB0AF-A1B7-556F-64DD-4063BB3D42D8}"/>
              </a:ext>
            </a:extLst>
          </p:cNvPr>
          <p:cNvGrpSpPr/>
          <p:nvPr/>
        </p:nvGrpSpPr>
        <p:grpSpPr>
          <a:xfrm>
            <a:off x="1264031" y="3450717"/>
            <a:ext cx="9267697" cy="3065526"/>
            <a:chOff x="1203104" y="3411474"/>
            <a:chExt cx="9267697" cy="30655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D9EE3E-5F3F-B2C6-CA55-83F2AE87C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104" y="3851918"/>
              <a:ext cx="4929160" cy="254888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001861-1C54-1E48-0875-AC63EAD1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7601" y="3411474"/>
              <a:ext cx="2743200" cy="306552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7D29743-A864-3B6C-8216-6641932C8105}"/>
              </a:ext>
            </a:extLst>
          </p:cNvPr>
          <p:cNvSpPr txBox="1"/>
          <p:nvPr/>
        </p:nvSpPr>
        <p:spPr>
          <a:xfrm>
            <a:off x="7696200" y="5769114"/>
            <a:ext cx="2590800" cy="707886"/>
          </a:xfrm>
          <a:prstGeom prst="rect">
            <a:avLst/>
          </a:prstGeom>
          <a:solidFill>
            <a:srgbClr val="00B050"/>
          </a:solidFill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三次触摸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8F9F8F-A7B1-9D02-74D1-ED659B02BBD4}"/>
              </a:ext>
            </a:extLst>
          </p:cNvPr>
          <p:cNvGrpSpPr/>
          <p:nvPr/>
        </p:nvGrpSpPr>
        <p:grpSpPr>
          <a:xfrm>
            <a:off x="1554480" y="3657600"/>
            <a:ext cx="9189720" cy="2743200"/>
            <a:chOff x="914400" y="3657600"/>
            <a:chExt cx="9189720" cy="2743200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A0BA191D-A348-E3E5-EB4F-B4E50167A0D2}"/>
                </a:ext>
              </a:extLst>
            </p:cNvPr>
            <p:cNvSpPr txBox="1"/>
            <p:nvPr/>
          </p:nvSpPr>
          <p:spPr>
            <a:xfrm>
              <a:off x="914400" y="5257800"/>
              <a:ext cx="210312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zh-CN" altLang="en-US" sz="3600" b="1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微起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颤抖</a:t>
              </a:r>
              <a:endParaRPr kumimoji="0" lang="en-US" altLang="zh-CN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754EF0-B28F-4D9D-CAC6-3771C6786531}"/>
                </a:ext>
              </a:extLst>
            </p:cNvPr>
            <p:cNvSpPr txBox="1"/>
            <p:nvPr/>
          </p:nvSpPr>
          <p:spPr>
            <a:xfrm>
              <a:off x="2895600" y="5754469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10:10</a:t>
              </a:r>
              <a:endParaRPr kumimoji="0" lang="en-US" altLang="zh-CN" sz="3600" b="1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76EB2A-A355-B3FF-26DB-84560DBC34B4}"/>
                </a:ext>
              </a:extLst>
            </p:cNvPr>
            <p:cNvSpPr txBox="1"/>
            <p:nvPr/>
          </p:nvSpPr>
          <p:spPr>
            <a:xfrm>
              <a:off x="5257800" y="5297269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10:16</a:t>
              </a:r>
              <a:endParaRPr kumimoji="0" lang="en-US" altLang="zh-CN" sz="3600" b="1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0F4723B4-DA6E-752D-9F79-AE186877DBF8}"/>
                </a:ext>
              </a:extLst>
            </p:cNvPr>
            <p:cNvSpPr txBox="1"/>
            <p:nvPr/>
          </p:nvSpPr>
          <p:spPr>
            <a:xfrm>
              <a:off x="4800600" y="4343400"/>
              <a:ext cx="210312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我便开口</a:t>
              </a:r>
              <a:endParaRPr kumimoji="0" lang="en-US" altLang="zh-CN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FCBA11-F698-0A8C-0DCB-577F9CC06C3C}"/>
                </a:ext>
              </a:extLst>
            </p:cNvPr>
            <p:cNvSpPr txBox="1"/>
            <p:nvPr/>
          </p:nvSpPr>
          <p:spPr>
            <a:xfrm>
              <a:off x="7924800" y="4876800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10:18</a:t>
              </a:r>
              <a:endParaRPr kumimoji="0" lang="en-US" altLang="zh-CN" sz="3600" b="1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6B69F1A3-9811-0F3B-3B61-8B88082E4449}"/>
                </a:ext>
              </a:extLst>
            </p:cNvPr>
            <p:cNvSpPr txBox="1"/>
            <p:nvPr/>
          </p:nvSpPr>
          <p:spPr>
            <a:xfrm>
              <a:off x="7543800" y="3657600"/>
              <a:ext cx="256032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使我有力量</a:t>
              </a:r>
              <a:endParaRPr kumimoji="0" lang="en-US" altLang="zh-CN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7C028B1-5C2A-5DF4-8702-A3A6943AC9F5}"/>
                </a:ext>
              </a:extLst>
            </p:cNvPr>
            <p:cNvGrpSpPr/>
            <p:nvPr/>
          </p:nvGrpSpPr>
          <p:grpSpPr>
            <a:xfrm>
              <a:off x="3124200" y="4572000"/>
              <a:ext cx="6248400" cy="1203960"/>
              <a:chOff x="3124200" y="4572000"/>
              <a:chExt cx="6248400" cy="1203960"/>
            </a:xfrm>
          </p:grpSpPr>
          <p:sp>
            <p:nvSpPr>
              <p:cNvPr id="6" name="Line 6">
                <a:extLst>
                  <a:ext uri="{FF2B5EF4-FFF2-40B4-BE49-F238E27FC236}">
                    <a16:creationId xmlns:a16="http://schemas.microsoft.com/office/drawing/2014/main" id="{0F7AD720-C853-FAD1-62D3-0BE666CF6A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4200" y="4572000"/>
                <a:ext cx="6248400" cy="1143000"/>
              </a:xfrm>
              <a:prstGeom prst="line">
                <a:avLst/>
              </a:prstGeom>
              <a:ln w="41275">
                <a:headEnd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D58C65F-D41A-1D8E-86A9-E850A5A6F210}"/>
                  </a:ext>
                </a:extLst>
              </p:cNvPr>
              <p:cNvSpPr/>
              <p:nvPr/>
            </p:nvSpPr>
            <p:spPr>
              <a:xfrm>
                <a:off x="3124200" y="5638800"/>
                <a:ext cx="122883" cy="1371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788DD30-229C-79F7-EED5-219C57A9B49B}"/>
                  </a:ext>
                </a:extLst>
              </p:cNvPr>
              <p:cNvSpPr/>
              <p:nvPr/>
            </p:nvSpPr>
            <p:spPr>
              <a:xfrm>
                <a:off x="5896917" y="5120640"/>
                <a:ext cx="122883" cy="1371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0E61EEF-4E79-0E4D-2C01-9C43261A782D}"/>
                  </a:ext>
                </a:extLst>
              </p:cNvPr>
              <p:cNvSpPr/>
              <p:nvPr/>
            </p:nvSpPr>
            <p:spPr>
              <a:xfrm>
                <a:off x="8487717" y="4648200"/>
                <a:ext cx="122883" cy="1371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DB07DB-B5E1-51AC-1663-579474AF05C8}"/>
              </a:ext>
            </a:extLst>
          </p:cNvPr>
          <p:cNvSpPr/>
          <p:nvPr/>
        </p:nvSpPr>
        <p:spPr>
          <a:xfrm>
            <a:off x="1447800" y="3352800"/>
            <a:ext cx="5029200" cy="68580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切切寻求 蒙神眷爱 </a:t>
            </a:r>
            <a:endParaRPr kumimoji="0" lang="en-US" altLang="zh-CN" sz="4000" b="1" i="0" u="none" strike="noStrike" kern="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2DC22D-0C63-8EF3-CC56-D09B990BE0BD}"/>
              </a:ext>
            </a:extLst>
          </p:cNvPr>
          <p:cNvSpPr/>
          <p:nvPr/>
        </p:nvSpPr>
        <p:spPr>
          <a:xfrm>
            <a:off x="682129" y="1295400"/>
            <a:ext cx="10900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19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他说：“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大蒙眷爱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的人哪，不要惧怕，愿你平安！你</a:t>
            </a:r>
            <a:r>
              <a:rPr lang="zh-CN" altLang="en-US" sz="3600" b="1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总要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坚强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！”他一向我说话，我便觉得有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力量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，说：“我主请说，因你使我有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力量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。”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F9033D-85E5-9615-4FB9-D43DFDF2396A}"/>
              </a:ext>
            </a:extLst>
          </p:cNvPr>
          <p:cNvSpPr/>
          <p:nvPr/>
        </p:nvSpPr>
        <p:spPr>
          <a:xfrm>
            <a:off x="685800" y="381000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3.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蒙爱获力，领受启示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460835-C656-90CC-312D-90C0138B90CF}"/>
              </a:ext>
            </a:extLst>
          </p:cNvPr>
          <p:cNvSpPr txBox="1"/>
          <p:nvPr/>
        </p:nvSpPr>
        <p:spPr>
          <a:xfrm>
            <a:off x="6858000" y="381000"/>
            <a:ext cx="4343400" cy="70788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zh-CN" altLang="en-US" sz="40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两次“大蒙眷爱</a:t>
            </a:r>
            <a:r>
              <a:rPr lang="en-US" altLang="zh-CN" sz="40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endParaRPr kumimoji="0" 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196234-3FEF-4BCB-4987-538DED628395}"/>
              </a:ext>
            </a:extLst>
          </p:cNvPr>
          <p:cNvSpPr/>
          <p:nvPr/>
        </p:nvSpPr>
        <p:spPr>
          <a:xfrm>
            <a:off x="7620000" y="2409646"/>
            <a:ext cx="36576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使我有</a:t>
            </a:r>
            <a:r>
              <a:rPr lang="zh-CN" altLang="en-US" sz="3600" b="1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力量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(18)</a:t>
            </a:r>
            <a:endParaRPr kumimoji="0" lang="en-US" altLang="zh-CN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41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2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6FBA2-40A5-0DD2-4B87-4783B9C3F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5C5ACE-A314-55F6-8FFA-4FD3ECD1179F}"/>
              </a:ext>
            </a:extLst>
          </p:cNvPr>
          <p:cNvSpPr/>
          <p:nvPr/>
        </p:nvSpPr>
        <p:spPr>
          <a:xfrm>
            <a:off x="609600" y="1314271"/>
            <a:ext cx="10900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20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他就说：“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你知道我为何来见你吗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？现在我要回去与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波斯的魔君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争战，我去后，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希腊的魔君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必来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6B7042-CFD3-0D97-254B-6C821D5AB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55" y="2971800"/>
            <a:ext cx="3352800" cy="335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30703E-E4F8-8C36-A49A-42EB019F1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2972602"/>
            <a:ext cx="3228545" cy="322854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404B33-B0AE-A366-9B71-73B364568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326068"/>
              </p:ext>
            </p:extLst>
          </p:nvPr>
        </p:nvGraphicFramePr>
        <p:xfrm>
          <a:off x="914401" y="3246120"/>
          <a:ext cx="4929130" cy="6400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62199">
                  <a:extLst>
                    <a:ext uri="{9D8B030D-6E8A-4147-A177-3AD203B41FA5}">
                      <a16:colId xmlns:a16="http://schemas.microsoft.com/office/drawing/2014/main" val="528301080"/>
                    </a:ext>
                  </a:extLst>
                </a:gridCol>
                <a:gridCol w="2566931">
                  <a:extLst>
                    <a:ext uri="{9D8B030D-6E8A-4147-A177-3AD203B41FA5}">
                      <a16:colId xmlns:a16="http://schemas.microsoft.com/office/drawing/2014/main" val="135265533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波斯帝国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希腊</a:t>
                      </a:r>
                      <a:r>
                        <a:rPr lang="zh-CN" altLang="en-US" sz="36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帝国</a:t>
                      </a:r>
                      <a:endParaRPr lang="en-US" sz="3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19341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08C0FF28-EB62-7C99-E670-AF714CD3BFB0}"/>
              </a:ext>
            </a:extLst>
          </p:cNvPr>
          <p:cNvGrpSpPr/>
          <p:nvPr/>
        </p:nvGrpSpPr>
        <p:grpSpPr>
          <a:xfrm>
            <a:off x="1550166" y="4004994"/>
            <a:ext cx="3657600" cy="1405206"/>
            <a:chOff x="1550166" y="4187874"/>
            <a:chExt cx="3657600" cy="14052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90B2EC-8870-A047-9B16-B2EB718D451F}"/>
                </a:ext>
              </a:extLst>
            </p:cNvPr>
            <p:cNvSpPr txBox="1"/>
            <p:nvPr/>
          </p:nvSpPr>
          <p:spPr>
            <a:xfrm>
              <a:off x="2235966" y="4187874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3600" b="1" dirty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外邦统治</a:t>
              </a:r>
              <a:endParaRPr lang="en-US" sz="3600" b="1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6E88C-70DC-99EC-E6B5-E88A44CDC557}"/>
                </a:ext>
              </a:extLst>
            </p:cNvPr>
            <p:cNvSpPr/>
            <p:nvPr/>
          </p:nvSpPr>
          <p:spPr>
            <a:xfrm>
              <a:off x="1550166" y="4953000"/>
              <a:ext cx="3657600" cy="6400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zh-CN" altLang="en-US" sz="3600" b="1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管辖神的子民</a:t>
              </a:r>
              <a:endParaRPr kumimoji="0" lang="en-US" altLang="zh-CN" sz="36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A5B397-02FA-C6CB-F7BB-831CCCAD6737}"/>
              </a:ext>
            </a:extLst>
          </p:cNvPr>
          <p:cNvGrpSpPr/>
          <p:nvPr/>
        </p:nvGrpSpPr>
        <p:grpSpPr>
          <a:xfrm>
            <a:off x="6934200" y="2862713"/>
            <a:ext cx="4206240" cy="3253885"/>
            <a:chOff x="6934200" y="2590800"/>
            <a:chExt cx="4206240" cy="325388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522FE5-7BE5-8BC0-7C50-4D9FA11A36FB}"/>
                </a:ext>
              </a:extLst>
            </p:cNvPr>
            <p:cNvSpPr/>
            <p:nvPr/>
          </p:nvSpPr>
          <p:spPr>
            <a:xfrm>
              <a:off x="6934200" y="4644356"/>
              <a:ext cx="420624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>
                <a:defRPr/>
              </a:pPr>
              <a:r>
                <a:rPr lang="zh-CN" altLang="en-US" sz="36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双羊异象</a:t>
              </a:r>
              <a:endParaRPr lang="en-US" altLang="zh-CN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algn="ctr" defTabSz="457200">
                <a:defRPr/>
              </a:pPr>
              <a:r>
                <a:rPr lang="zh-CN" altLang="en-US" sz="3600" b="1">
                  <a:ln>
                    <a:solidFill>
                      <a:srgbClr val="00B0F0"/>
                    </a:solidFill>
                  </a:ln>
                  <a:solidFill>
                    <a:prstClr val="black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兽与兽之间相争</a:t>
              </a:r>
              <a:endParaRPr lang="en-US" altLang="zh-CN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9BCE49-8C18-CFCE-AB64-DA307A43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200" y="2590800"/>
              <a:ext cx="4206240" cy="210312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BC7FCAB-B794-A476-96EF-4EBF0515B5FF}"/>
              </a:ext>
            </a:extLst>
          </p:cNvPr>
          <p:cNvSpPr/>
          <p:nvPr/>
        </p:nvSpPr>
        <p:spPr>
          <a:xfrm>
            <a:off x="685800" y="381000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3.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蒙爱获力，领受启示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1B3F95-AD51-05C9-A796-5DEFBFEBE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E48F97E-871A-A7E9-29E8-872C5829D244}"/>
              </a:ext>
            </a:extLst>
          </p:cNvPr>
          <p:cNvGrpSpPr/>
          <p:nvPr/>
        </p:nvGrpSpPr>
        <p:grpSpPr>
          <a:xfrm>
            <a:off x="152400" y="3548027"/>
            <a:ext cx="11760467" cy="2667000"/>
            <a:chOff x="152400" y="2819400"/>
            <a:chExt cx="11760467" cy="2667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AD7D8C-4CDF-BCC7-43CA-17FB64926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6200" y="2819400"/>
              <a:ext cx="4216667" cy="261784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ED5C22-6710-0415-01A5-78D0F04EE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2991380"/>
              <a:ext cx="4393414" cy="247209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E574DD-D79E-1753-8F92-9AE5D5E72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2834640"/>
              <a:ext cx="2651760" cy="265176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AAD4E58-9D54-53C3-4EF9-FF5C977C8376}"/>
              </a:ext>
            </a:extLst>
          </p:cNvPr>
          <p:cNvSpPr/>
          <p:nvPr/>
        </p:nvSpPr>
        <p:spPr>
          <a:xfrm>
            <a:off x="609600" y="1238071"/>
            <a:ext cx="10900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21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但我要将那录在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真确书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上的事告诉你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。除了你们的大君米迦勒之外，没有帮助我抵挡这两魔君的。”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362F0-8A38-4B0C-72AD-6280EEBAA527}"/>
              </a:ext>
            </a:extLst>
          </p:cNvPr>
          <p:cNvSpPr/>
          <p:nvPr/>
        </p:nvSpPr>
        <p:spPr>
          <a:xfrm>
            <a:off x="2773680" y="2568714"/>
            <a:ext cx="66751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40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神在表面现象背后掌管一切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B6D83-0128-B6BC-DB78-01EAEBE78469}"/>
              </a:ext>
            </a:extLst>
          </p:cNvPr>
          <p:cNvSpPr/>
          <p:nvPr/>
        </p:nvSpPr>
        <p:spPr>
          <a:xfrm>
            <a:off x="533399" y="4012376"/>
            <a:ext cx="5155763" cy="1754326"/>
          </a:xfrm>
          <a:prstGeom prst="rect">
            <a:avLst/>
          </a:prstGeom>
          <a:solidFill>
            <a:srgbClr val="FCFEDE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11:1 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又说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：“当玛代王大流士元年，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我曾起来扶助米迦勒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，使他坚强。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050" name="Picture 2" descr="米迦勒與加百列">
            <a:extLst>
              <a:ext uri="{FF2B5EF4-FFF2-40B4-BE49-F238E27FC236}">
                <a16:creationId xmlns:a16="http://schemas.microsoft.com/office/drawing/2014/main" id="{66B50BA3-DD94-ED02-F68A-580EB717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63267"/>
            <a:ext cx="5979865" cy="2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97F370-D457-0A9D-863B-A591AD80F295}"/>
              </a:ext>
            </a:extLst>
          </p:cNvPr>
          <p:cNvSpPr/>
          <p:nvPr/>
        </p:nvSpPr>
        <p:spPr>
          <a:xfrm>
            <a:off x="685800" y="381000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3.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蒙爱获力，领受启示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667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724457-D799-36E0-133D-8DDDFF040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0A236E-CF6D-ED6B-3F10-0D328B8BE9FC}"/>
              </a:ext>
            </a:extLst>
          </p:cNvPr>
          <p:cNvSpPr/>
          <p:nvPr/>
        </p:nvSpPr>
        <p:spPr>
          <a:xfrm>
            <a:off x="2498119" y="1798320"/>
            <a:ext cx="7040880" cy="7315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44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神在表面现象背后掌管一切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0C40691-38CC-8279-A6E9-4AC0ECF63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6819" y="601206"/>
            <a:ext cx="510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总结（但</a:t>
            </a:r>
            <a:r>
              <a:rPr kumimoji="0" lang="en-US" altLang="zh-CN" sz="48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10:1-21</a:t>
            </a:r>
            <a:r>
              <a:rPr kumimoji="0" lang="zh-CN" altLang="en-US" sz="48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r>
              <a:rPr kumimoji="0" lang="en-US" altLang="zh-CN" sz="48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solidFill>
                  <a:srgbClr val="006600"/>
                </a:solidFill>
              </a:ln>
              <a:solidFill>
                <a:srgbClr val="C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78A30A-6E3C-034A-06C2-B3176806E949}"/>
              </a:ext>
            </a:extLst>
          </p:cNvPr>
          <p:cNvGrpSpPr/>
          <p:nvPr/>
        </p:nvGrpSpPr>
        <p:grpSpPr>
          <a:xfrm>
            <a:off x="457200" y="3063240"/>
            <a:ext cx="11169679" cy="2651760"/>
            <a:chOff x="519401" y="2286000"/>
            <a:chExt cx="11169679" cy="26517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3C005E9-B31F-B539-E847-2ABBDF17DEA5}"/>
                </a:ext>
              </a:extLst>
            </p:cNvPr>
            <p:cNvSpPr/>
            <p:nvPr/>
          </p:nvSpPr>
          <p:spPr>
            <a:xfrm>
              <a:off x="4263764" y="2286000"/>
              <a:ext cx="3566160" cy="2651760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切切寻求</a:t>
              </a:r>
              <a:endPara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  <a:p>
              <a:pPr lvl="0" algn="ctr">
                <a:defRPr/>
              </a:pPr>
              <a:r>
                <a:rPr lang="zh-CN" altLang="en-US" sz="4800" b="1"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大蒙眷爱</a:t>
              </a:r>
              <a:br>
                <a:rPr lang="en-US" altLang="zh-CN" sz="4800" b="1"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</a:b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揭晓真相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86D6C5-7DF3-9C37-6155-C23529210391}"/>
                </a:ext>
              </a:extLst>
            </p:cNvPr>
            <p:cNvGrpSpPr/>
            <p:nvPr/>
          </p:nvGrpSpPr>
          <p:grpSpPr>
            <a:xfrm>
              <a:off x="519401" y="2286000"/>
              <a:ext cx="11169679" cy="2651760"/>
              <a:chOff x="519401" y="3327966"/>
              <a:chExt cx="11169679" cy="265176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3DF3DC4-9C63-AD27-E08E-C895971CD1E8}"/>
                  </a:ext>
                </a:extLst>
              </p:cNvPr>
              <p:cNvSpPr/>
              <p:nvPr/>
            </p:nvSpPr>
            <p:spPr>
              <a:xfrm>
                <a:off x="519401" y="3327966"/>
                <a:ext cx="3383280" cy="2651760"/>
              </a:xfrm>
              <a:prstGeom prst="rect">
                <a:avLst/>
              </a:prstGeom>
              <a:solidFill>
                <a:srgbClr val="0066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zh-CN" altLang="en-US" sz="4800" b="1" i="0" u="none" strike="noStrike" kern="0" cap="none" spc="0" normalizeH="0" baseline="0" noProof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  <a:t>见异象</a:t>
                </a:r>
                <a:endParaRPr kumimoji="0" lang="en-US" altLang="zh-CN" sz="4800" b="1" i="0" u="none" strike="noStrike" kern="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  <a:p>
                <a:pPr lvl="0" algn="ctr">
                  <a:defRPr/>
                </a:pPr>
                <a:r>
                  <a:rPr lang="zh-CN" altLang="en-US" sz="4800" b="1" kern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大争战</a:t>
                </a:r>
                <a:br>
                  <a:rPr kumimoji="0" lang="en-US" altLang="zh-CN" sz="4800" b="1" i="0" u="none" strike="noStrike" kern="0" cap="none" spc="0" normalizeH="0" baseline="0" noProof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</a:br>
                <a:r>
                  <a:rPr kumimoji="0" lang="zh-CN" altLang="en-US" sz="4800" b="1" i="0" u="none" strike="noStrike" kern="0" cap="none" spc="0" normalizeH="0" baseline="0" noProof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  <a:t>（</a:t>
                </a:r>
                <a:r>
                  <a:rPr lang="en-US" altLang="zh-CN" sz="4800" b="1" kern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10:1</a:t>
                </a:r>
                <a:r>
                  <a:rPr lang="zh-CN" altLang="en-US" sz="4800" b="1" kern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）</a:t>
                </a:r>
                <a:endParaRPr kumimoji="0" lang="en-US" altLang="zh-CN" sz="4800" b="1" i="0" u="none" strike="noStrike" kern="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C029B29-B860-455F-3D87-F01C4884C13E}"/>
                  </a:ext>
                </a:extLst>
              </p:cNvPr>
              <p:cNvSpPr/>
              <p:nvPr/>
            </p:nvSpPr>
            <p:spPr>
              <a:xfrm>
                <a:off x="8305800" y="3327966"/>
                <a:ext cx="3383280" cy="2651760"/>
              </a:xfrm>
              <a:prstGeom prst="rect">
                <a:avLst/>
              </a:prstGeom>
              <a:solidFill>
                <a:srgbClr val="0066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zh-CN" altLang="en-US" sz="4800" b="1" kern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 接启示</a:t>
                </a:r>
                <a:endParaRPr lang="en-US" altLang="zh-CN" sz="4800" b="1" ker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lvl="0" algn="ctr">
                  <a:defRPr/>
                </a:pPr>
                <a:r>
                  <a:rPr lang="zh-CN" altLang="en-US" sz="4800" b="1" kern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 真确书</a:t>
                </a:r>
                <a:br>
                  <a:rPr kumimoji="0" lang="en-US" altLang="zh-CN" sz="4800" b="1" i="0" u="none" strike="noStrike" kern="0" cap="none" spc="0" normalizeH="0" baseline="0" noProof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</a:br>
                <a:r>
                  <a:rPr kumimoji="0" lang="zh-CN" altLang="en-US" sz="4800" b="1" i="0" u="none" strike="noStrike" kern="0" cap="none" spc="0" normalizeH="0" baseline="0" noProof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  <a:t>（</a:t>
                </a:r>
                <a:r>
                  <a:rPr lang="en-US" altLang="zh-CN" sz="4800" b="1" kern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10:21</a:t>
                </a:r>
                <a:r>
                  <a:rPr lang="zh-CN" altLang="en-US" sz="4800" b="1" kern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）</a:t>
                </a:r>
                <a:endParaRPr kumimoji="0" lang="en-US" altLang="zh-CN" sz="4800" b="1" i="0" u="none" strike="noStrike" kern="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0946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85A119-FC84-8E40-BD0D-B6D010D8A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81CEB2-8530-7D7E-13C7-C10E2163D2C1}"/>
              </a:ext>
            </a:extLst>
          </p:cNvPr>
          <p:cNvSpPr txBox="1"/>
          <p:nvPr/>
        </p:nvSpPr>
        <p:spPr>
          <a:xfrm>
            <a:off x="990599" y="1600200"/>
            <a:ext cx="4663440" cy="82189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3300"/>
              </a:buClr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当今的属灵征战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48B3A0-DD77-FD85-83A6-49FDCA7BD312}"/>
              </a:ext>
            </a:extLst>
          </p:cNvPr>
          <p:cNvSpPr/>
          <p:nvPr/>
        </p:nvSpPr>
        <p:spPr>
          <a:xfrm>
            <a:off x="682129" y="374013"/>
            <a:ext cx="5411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三、当今的生活实践</a:t>
            </a:r>
            <a:endParaRPr kumimoji="0" lang="en-US" altLang="zh-CN" sz="4000" b="1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AutoShape 6" descr="20250615 联合崇拜- 切切寻求上帝- 更新版(Page 2) - Flipbook by jiajia | FlipHTML5">
            <a:extLst>
              <a:ext uri="{FF2B5EF4-FFF2-40B4-BE49-F238E27FC236}">
                <a16:creationId xmlns:a16="http://schemas.microsoft.com/office/drawing/2014/main" id="{7991B517-2D53-E569-FA29-E2AC50892D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FCF27-DFC7-4E6C-FD1B-F8B421DA75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597" b="7790"/>
          <a:stretch>
            <a:fillRect/>
          </a:stretch>
        </p:blipFill>
        <p:spPr>
          <a:xfrm>
            <a:off x="6370601" y="1219200"/>
            <a:ext cx="5394960" cy="4405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928084-9548-2821-1E5D-481A26024096}"/>
              </a:ext>
            </a:extLst>
          </p:cNvPr>
          <p:cNvSpPr txBox="1"/>
          <p:nvPr/>
        </p:nvSpPr>
        <p:spPr>
          <a:xfrm>
            <a:off x="6370601" y="4469581"/>
            <a:ext cx="5394960" cy="1200329"/>
          </a:xfrm>
          <a:prstGeom prst="rect">
            <a:avLst/>
          </a:prstGeom>
          <a:solidFill>
            <a:srgbClr val="FFFBEF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不叫我们遇见试探，救我们脱离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凶恶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。（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太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6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13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ACD72D-ACAE-BFB5-8FF5-69D93BFEF647}"/>
              </a:ext>
            </a:extLst>
          </p:cNvPr>
          <p:cNvSpPr txBox="1"/>
          <p:nvPr/>
        </p:nvSpPr>
        <p:spPr>
          <a:xfrm>
            <a:off x="7559040" y="5754469"/>
            <a:ext cx="3566160" cy="646331"/>
          </a:xfrm>
          <a:prstGeom prst="rect">
            <a:avLst/>
          </a:prstGeom>
          <a:solidFill>
            <a:srgbClr val="FFF7DD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恶者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evil one</a:t>
            </a:r>
            <a:endParaRPr kumimoji="0" lang="en-US" altLang="zh-CN" sz="3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90502E-92B0-A009-F0EC-D4BA45ED6617}"/>
              </a:ext>
            </a:extLst>
          </p:cNvPr>
          <p:cNvGrpSpPr/>
          <p:nvPr/>
        </p:nvGrpSpPr>
        <p:grpSpPr>
          <a:xfrm>
            <a:off x="1143000" y="2971800"/>
            <a:ext cx="4114800" cy="3563955"/>
            <a:chOff x="1203608" y="3031636"/>
            <a:chExt cx="4114800" cy="35639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2FBAA9-3C5E-C12B-DD57-188AEDA7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145" r="22837" b="-1"/>
            <a:stretch>
              <a:fillRect/>
            </a:stretch>
          </p:blipFill>
          <p:spPr>
            <a:xfrm>
              <a:off x="1203608" y="3031636"/>
              <a:ext cx="4114800" cy="356395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C5A841-FA9D-AC88-DC0F-3BA56BF74BFD}"/>
                </a:ext>
              </a:extLst>
            </p:cNvPr>
            <p:cNvSpPr txBox="1"/>
            <p:nvPr/>
          </p:nvSpPr>
          <p:spPr>
            <a:xfrm>
              <a:off x="1203608" y="5077361"/>
              <a:ext cx="41148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sz="4000" b="1">
                  <a:ln>
                    <a:solidFill>
                      <a:schemeClr val="bg1"/>
                    </a:solidFill>
                  </a:ln>
                  <a:solidFill>
                    <a:srgbClr val="FFEBAB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干旱疲乏无水地</a:t>
              </a:r>
            </a:p>
            <a:p>
              <a:pPr lvl="0" algn="ctr">
                <a:defRPr/>
              </a:pPr>
              <a:r>
                <a:rPr lang="zh-CN" altLang="en-US" sz="4000" b="1">
                  <a:ln>
                    <a:solidFill>
                      <a:schemeClr val="bg1"/>
                    </a:solidFill>
                  </a:ln>
                  <a:solidFill>
                    <a:srgbClr val="FFEBAB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切切寻求渴想神</a:t>
              </a:r>
              <a:endParaRPr kumimoji="0" lang="en-US" sz="4000" b="1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rgbClr val="FFEBAB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06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75F629-038F-0205-6C51-0BBE47F76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31A02-53FC-211C-ABA2-781AB8810444}"/>
              </a:ext>
            </a:extLst>
          </p:cNvPr>
          <p:cNvSpPr/>
          <p:nvPr/>
        </p:nvSpPr>
        <p:spPr>
          <a:xfrm>
            <a:off x="585626" y="2514600"/>
            <a:ext cx="11034445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11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要穿戴神所赐的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全副军装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，就能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抵挡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魔鬼的诡计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12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因我们并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不是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与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属血气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的争战，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乃是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与那些执政的、掌权的、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管辖这幽暗世界的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，以及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天空属灵气的恶魔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争战。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（以弗所书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6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:11-12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）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D02D4D-BC22-7A64-AD80-216EFBF5C925}"/>
              </a:ext>
            </a:extLst>
          </p:cNvPr>
          <p:cNvSpPr/>
          <p:nvPr/>
        </p:nvSpPr>
        <p:spPr>
          <a:xfrm>
            <a:off x="585626" y="1295400"/>
            <a:ext cx="10900271" cy="1200329"/>
          </a:xfrm>
          <a:prstGeom prst="rect">
            <a:avLst/>
          </a:prstGeom>
          <a:solidFill>
            <a:srgbClr val="FFF1C5"/>
          </a:solidFill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弗</a:t>
            </a:r>
            <a:r>
              <a:rPr lang="zh-CN" altLang="en-US" sz="1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 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6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:10 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我还有末了的话，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你们要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靠着主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倚赖他</a:t>
            </a: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的大能大力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做刚强的人。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252FB7-1C94-EA3F-E397-EB2EEBBB7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176" y="4850196"/>
            <a:ext cx="3663647" cy="1926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A08B3-9ED3-8B43-54A8-A17B41A108D2}"/>
              </a:ext>
            </a:extLst>
          </p:cNvPr>
          <p:cNvSpPr txBox="1"/>
          <p:nvPr/>
        </p:nvSpPr>
        <p:spPr>
          <a:xfrm>
            <a:off x="838200" y="381000"/>
            <a:ext cx="6858000" cy="639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Clr>
                <a:srgbClr val="003300"/>
              </a:buClr>
              <a:defRPr/>
            </a:pPr>
            <a:r>
              <a:rPr lang="en-US" altLang="zh-CN" sz="3600" b="1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1. </a:t>
            </a:r>
            <a:r>
              <a:rPr lang="zh-CN" altLang="en-US" sz="3600" b="1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如何抵挡魔鬼的攻击？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D552BC-A43D-D3F7-C562-F8C50004C586}"/>
              </a:ext>
            </a:extLst>
          </p:cNvPr>
          <p:cNvSpPr/>
          <p:nvPr/>
        </p:nvSpPr>
        <p:spPr>
          <a:xfrm>
            <a:off x="3521161" y="1295400"/>
            <a:ext cx="5029200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4400" b="1" ker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新约：圣徒的争战</a:t>
            </a:r>
            <a:endParaRPr lang="en-US" altLang="zh-CN" sz="4400" b="1" ker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118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B3735-A032-23A8-6BB0-51D7EC2BE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F98612-6A86-FA8A-0FD0-1C9093CFA93C}"/>
              </a:ext>
            </a:extLst>
          </p:cNvPr>
          <p:cNvSpPr txBox="1"/>
          <p:nvPr/>
        </p:nvSpPr>
        <p:spPr>
          <a:xfrm>
            <a:off x="609600" y="2209800"/>
            <a:ext cx="3200400" cy="1737360"/>
          </a:xfrm>
          <a:prstGeom prst="rect">
            <a:avLst/>
          </a:prstGeom>
          <a:solidFill>
            <a:schemeClr val="bg1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用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真理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当做</a:t>
            </a:r>
            <a:b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带子束腰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6:14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0" lang="en-US" altLang="zh-CN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D56952-9460-35A7-ABF3-7D217ACF98E3}"/>
              </a:ext>
            </a:extLst>
          </p:cNvPr>
          <p:cNvCxnSpPr>
            <a:cxnSpLocks/>
          </p:cNvCxnSpPr>
          <p:nvPr/>
        </p:nvCxnSpPr>
        <p:spPr>
          <a:xfrm>
            <a:off x="6096000" y="1127760"/>
            <a:ext cx="0" cy="548640"/>
          </a:xfrm>
          <a:prstGeom prst="straightConnector1">
            <a:avLst/>
          </a:prstGeom>
          <a:ln w="31750">
            <a:solidFill>
              <a:srgbClr val="008000"/>
            </a:solidFill>
            <a:headEnd type="none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A438EE4-940F-A283-3AB9-82563D03A451}"/>
              </a:ext>
            </a:extLst>
          </p:cNvPr>
          <p:cNvSpPr/>
          <p:nvPr/>
        </p:nvSpPr>
        <p:spPr>
          <a:xfrm>
            <a:off x="3733800" y="472440"/>
            <a:ext cx="4754880" cy="7315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F06BA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全副军装 抵挡魔鬼</a:t>
            </a:r>
            <a:endParaRPr kumimoji="0" lang="en-US" altLang="zh-CN" sz="4000" b="1" i="0" u="none" strike="noStrike" kern="1200" cap="none" spc="0" normalizeH="0" baseline="0" noProof="0" dirty="0">
              <a:ln>
                <a:solidFill>
                  <a:srgbClr val="0F06BA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AA4EB5-F52B-F97B-E41C-9745C720382E}"/>
              </a:ext>
            </a:extLst>
          </p:cNvPr>
          <p:cNvSpPr txBox="1"/>
          <p:nvPr/>
        </p:nvSpPr>
        <p:spPr>
          <a:xfrm>
            <a:off x="4411980" y="2209800"/>
            <a:ext cx="3200400" cy="1737360"/>
          </a:xfrm>
          <a:prstGeom prst="rect">
            <a:avLst/>
          </a:prstGeom>
          <a:solidFill>
            <a:schemeClr val="bg1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靠着圣灵随时多方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祷告祈求</a:t>
            </a:r>
            <a:b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kumimoji="0" lang="zh-CN" altLang="en-US" sz="32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32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6:18</a:t>
            </a:r>
            <a:r>
              <a:rPr kumimoji="0" lang="zh-CN" altLang="en-US" sz="32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0" lang="en-US" altLang="zh-CN" sz="32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B39377-2918-A60F-FB51-08D50008DC02}"/>
              </a:ext>
            </a:extLst>
          </p:cNvPr>
          <p:cNvSpPr txBox="1"/>
          <p:nvPr/>
        </p:nvSpPr>
        <p:spPr>
          <a:xfrm>
            <a:off x="8214360" y="2209800"/>
            <a:ext cx="3291840" cy="1754326"/>
          </a:xfrm>
          <a:prstGeom prst="rect">
            <a:avLst/>
          </a:prstGeom>
          <a:solidFill>
            <a:schemeClr val="bg1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平安的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福音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当做鞋穿上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6:15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FF7303-8134-4DBB-0139-B41E816BFA7E}"/>
              </a:ext>
            </a:extLst>
          </p:cNvPr>
          <p:cNvGrpSpPr/>
          <p:nvPr/>
        </p:nvGrpSpPr>
        <p:grpSpPr>
          <a:xfrm>
            <a:off x="2240280" y="1676400"/>
            <a:ext cx="7589520" cy="457200"/>
            <a:chOff x="2240280" y="1676400"/>
            <a:chExt cx="7589520" cy="4572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92901EC-C7AA-8329-6E37-901159357E9F}"/>
                </a:ext>
              </a:extLst>
            </p:cNvPr>
            <p:cNvCxnSpPr/>
            <p:nvPr/>
          </p:nvCxnSpPr>
          <p:spPr>
            <a:xfrm>
              <a:off x="2253713" y="1685998"/>
              <a:ext cx="7576087" cy="0"/>
            </a:xfrm>
            <a:prstGeom prst="straightConnector1">
              <a:avLst/>
            </a:prstGeom>
            <a:ln w="31750">
              <a:solidFill>
                <a:srgbClr val="008000"/>
              </a:solidFill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820C5C5-388F-759A-6200-DE2337833E2B}"/>
                </a:ext>
              </a:extLst>
            </p:cNvPr>
            <p:cNvCxnSpPr>
              <a:cxnSpLocks/>
            </p:cNvCxnSpPr>
            <p:nvPr/>
          </p:nvCxnSpPr>
          <p:spPr>
            <a:xfrm>
              <a:off x="2240280" y="1676400"/>
              <a:ext cx="0" cy="457200"/>
            </a:xfrm>
            <a:prstGeom prst="straightConnector1">
              <a:avLst/>
            </a:prstGeom>
            <a:ln w="31750">
              <a:solidFill>
                <a:srgbClr val="008000"/>
              </a:solidFill>
              <a:headEnd type="none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7E636F8-06EB-1FFD-6F04-F61A583A4F80}"/>
              </a:ext>
            </a:extLst>
          </p:cNvPr>
          <p:cNvCxnSpPr>
            <a:cxnSpLocks/>
          </p:cNvCxnSpPr>
          <p:nvPr/>
        </p:nvCxnSpPr>
        <p:spPr>
          <a:xfrm>
            <a:off x="9829800" y="1685998"/>
            <a:ext cx="0" cy="457200"/>
          </a:xfrm>
          <a:prstGeom prst="straightConnector1">
            <a:avLst/>
          </a:prstGeom>
          <a:ln w="31750">
            <a:solidFill>
              <a:srgbClr val="008000"/>
            </a:solidFill>
            <a:headEnd type="non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1AFF73-4DB0-5C28-6E48-6AA2F1047627}"/>
              </a:ext>
            </a:extLst>
          </p:cNvPr>
          <p:cNvCxnSpPr>
            <a:cxnSpLocks/>
          </p:cNvCxnSpPr>
          <p:nvPr/>
        </p:nvCxnSpPr>
        <p:spPr>
          <a:xfrm>
            <a:off x="6096000" y="1676400"/>
            <a:ext cx="0" cy="457200"/>
          </a:xfrm>
          <a:prstGeom prst="straightConnector1">
            <a:avLst/>
          </a:prstGeom>
          <a:ln w="31750">
            <a:solidFill>
              <a:srgbClr val="008000"/>
            </a:solidFill>
            <a:headEnd type="non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D1F405-9DA1-42DE-79F4-DAF6D46C6F3E}"/>
              </a:ext>
            </a:extLst>
          </p:cNvPr>
          <p:cNvSpPr/>
          <p:nvPr/>
        </p:nvSpPr>
        <p:spPr>
          <a:xfrm>
            <a:off x="4754880" y="4495800"/>
            <a:ext cx="2560320" cy="73152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领受启示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63709B-4A09-02EC-753E-7ABCC5588042}"/>
              </a:ext>
            </a:extLst>
          </p:cNvPr>
          <p:cNvSpPr/>
          <p:nvPr/>
        </p:nvSpPr>
        <p:spPr>
          <a:xfrm>
            <a:off x="2468880" y="4495800"/>
            <a:ext cx="2560320" cy="73152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切切寻求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22D0BC-0122-5501-2D16-26FEA00EE1EF}"/>
              </a:ext>
            </a:extLst>
          </p:cNvPr>
          <p:cNvSpPr/>
          <p:nvPr/>
        </p:nvSpPr>
        <p:spPr>
          <a:xfrm>
            <a:off x="5486400" y="5638800"/>
            <a:ext cx="4846320" cy="6858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读经祷告 传扬福音</a:t>
            </a:r>
            <a:endParaRPr kumimoji="0" lang="en-US" altLang="zh-CN" sz="4000" b="1" i="0" u="none" strike="noStrike" kern="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3B46B8-BC3B-9564-A076-BA0A62AECF9F}"/>
              </a:ext>
            </a:extLst>
          </p:cNvPr>
          <p:cNvSpPr txBox="1"/>
          <p:nvPr/>
        </p:nvSpPr>
        <p:spPr>
          <a:xfrm>
            <a:off x="9159240" y="515035"/>
            <a:ext cx="2194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以弗所书 </a:t>
            </a:r>
          </a:p>
        </p:txBody>
      </p:sp>
    </p:spTree>
    <p:extLst>
      <p:ext uri="{BB962C8B-B14F-4D97-AF65-F5344CB8AC3E}">
        <p14:creationId xmlns:p14="http://schemas.microsoft.com/office/powerpoint/2010/main" val="128587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56F41D-6049-9FC3-11DA-1A4A56A5E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F7C540-34FB-F300-30F6-38B9A5235C99}"/>
              </a:ext>
            </a:extLst>
          </p:cNvPr>
          <p:cNvSpPr/>
          <p:nvPr/>
        </p:nvSpPr>
        <p:spPr>
          <a:xfrm>
            <a:off x="1066800" y="685800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r>
              <a:rPr lang="zh-CN" altLang="en-US" sz="40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末世的争战（但</a:t>
            </a:r>
            <a:r>
              <a:rPr lang="en-US" altLang="zh-CN" sz="40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10-12</a:t>
            </a:r>
            <a:r>
              <a:rPr lang="zh-CN" altLang="en-US" sz="40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235C2-706B-772D-F60E-EE601A450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569688"/>
            <a:ext cx="3826508" cy="28698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979A11-AFC6-9F5A-8DD0-666EF59726AD}"/>
              </a:ext>
            </a:extLst>
          </p:cNvPr>
          <p:cNvSpPr/>
          <p:nvPr/>
        </p:nvSpPr>
        <p:spPr>
          <a:xfrm>
            <a:off x="609600" y="1798320"/>
            <a:ext cx="4945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Font typeface="+mj-lt"/>
              <a:buAutoNum type="arabicPeriod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但以理见异象（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600" b="1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742950" lvl="0" indent="-742950">
              <a:buFont typeface="+mj-lt"/>
              <a:buAutoNum type="arabicPeriod"/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异象的内容（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11-12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kumimoji="0" lang="en-US" altLang="zh-CN" sz="3600" b="0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6A515C1-66A3-74A2-C314-A2303079F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752600"/>
            <a:ext cx="12954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zh-CN" altLang="en-US" sz="4000" b="1">
                <a:ln>
                  <a:solidFill>
                    <a:srgbClr val="C0000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序言</a:t>
            </a:r>
            <a:endParaRPr lang="en-US" altLang="en-US" sz="4000" b="1" dirty="0">
              <a:ln>
                <a:solidFill>
                  <a:srgbClr val="C00000"/>
                </a:solidFill>
              </a:ln>
              <a:latin typeface="SimSun" panose="02010600030101010101" pitchFamily="2" charset="-122"/>
              <a:ea typeface="SimSun" panose="02010600030101010101" pitchFamily="2" charset="-122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185F4-2D40-B451-00C9-8D7DD9BCB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374" y="3657600"/>
            <a:ext cx="4064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4900D1-8FB2-BFC3-24F3-9440AF472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19342"/>
            <a:ext cx="2895600" cy="28956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22EC380-D09E-3ABD-F879-0CB127CB1CF3}"/>
              </a:ext>
            </a:extLst>
          </p:cNvPr>
          <p:cNvCxnSpPr/>
          <p:nvPr/>
        </p:nvCxnSpPr>
        <p:spPr>
          <a:xfrm>
            <a:off x="5707773" y="2133600"/>
            <a:ext cx="464425" cy="0"/>
          </a:xfrm>
          <a:prstGeom prst="straightConnector1">
            <a:avLst/>
          </a:prstGeom>
          <a:ln w="38100">
            <a:solidFill>
              <a:srgbClr val="0066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71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9E2E56-73BB-D03D-1FDE-99C0283E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CEFE2C-D9CF-C1F4-225E-65B31144AE96}"/>
              </a:ext>
            </a:extLst>
          </p:cNvPr>
          <p:cNvSpPr txBox="1"/>
          <p:nvPr/>
        </p:nvSpPr>
        <p:spPr>
          <a:xfrm>
            <a:off x="838200" y="381000"/>
            <a:ext cx="7315200" cy="639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3300"/>
              </a:buClr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2. 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一个寻求神旨意的例子 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(2025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年）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6600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1557A-032E-3FB2-D49D-F0744CBCD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0" y="3302794"/>
            <a:ext cx="5156200" cy="290036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E0004F-F347-EADA-C436-7EDB4B50DC68}"/>
              </a:ext>
            </a:extLst>
          </p:cNvPr>
          <p:cNvSpPr/>
          <p:nvPr/>
        </p:nvSpPr>
        <p:spPr>
          <a:xfrm>
            <a:off x="2362200" y="1524000"/>
            <a:ext cx="7498080" cy="73152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切切寻求 </a:t>
            </a:r>
            <a:r>
              <a:rPr lang="zh-CN" altLang="en-US" sz="4000" b="1">
                <a:solidFill>
                  <a:prstClr val="white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蒙神眷爱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领受启示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26" name="Picture 2" descr="潘劉玉霞專欄】但以理一天三次親近神！以築壇來解決所有問題">
            <a:extLst>
              <a:ext uri="{FF2B5EF4-FFF2-40B4-BE49-F238E27FC236}">
                <a16:creationId xmlns:a16="http://schemas.microsoft.com/office/drawing/2014/main" id="{0331C3DF-E441-FCEC-D2AA-09CC90E0A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42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31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C960D3-3515-71F8-E037-97DA8BA43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17A808-B020-A656-B707-DECC9E0AFD04}"/>
              </a:ext>
            </a:extLst>
          </p:cNvPr>
          <p:cNvSpPr/>
          <p:nvPr/>
        </p:nvSpPr>
        <p:spPr>
          <a:xfrm>
            <a:off x="457200" y="1664032"/>
            <a:ext cx="1127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应当一无挂虑，只要凡事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借着祷告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…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告诉神。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（腓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立比书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4:6-7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2BAC8-7B82-9AC6-19B1-7DF0D873D52F}"/>
              </a:ext>
            </a:extLst>
          </p:cNvPr>
          <p:cNvSpPr txBox="1"/>
          <p:nvPr/>
        </p:nvSpPr>
        <p:spPr>
          <a:xfrm>
            <a:off x="533400" y="609600"/>
            <a:ext cx="609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荒漠甘泉 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月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13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日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050" name="Picture 2" descr="10-27-2025 神所赐的平安- 我灵飞翔">
            <a:extLst>
              <a:ext uri="{FF2B5EF4-FFF2-40B4-BE49-F238E27FC236}">
                <a16:creationId xmlns:a16="http://schemas.microsoft.com/office/drawing/2014/main" id="{701D4A31-1767-FF63-F22F-BE1A3BC3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68143"/>
            <a:ext cx="4572000" cy="256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B60DC1-32EF-4E0C-8505-35C97E31A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00" y="3302794"/>
            <a:ext cx="5156200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9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605755-E822-AF4D-3B85-77553B180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0B5D6F-3038-6212-343E-A32AF2E783AE}"/>
              </a:ext>
            </a:extLst>
          </p:cNvPr>
          <p:cNvSpPr/>
          <p:nvPr/>
        </p:nvSpPr>
        <p:spPr>
          <a:xfrm>
            <a:off x="1122452" y="1563469"/>
            <a:ext cx="10002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耶和华的约柜在前头行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 民数记</a:t>
            </a:r>
            <a:r>
              <a:rPr lang="en-US" altLang="zh-CN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10:33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221327-B52D-CF45-CDB9-58824AEAA7F1}"/>
              </a:ext>
            </a:extLst>
          </p:cNvPr>
          <p:cNvSpPr txBox="1"/>
          <p:nvPr/>
        </p:nvSpPr>
        <p:spPr>
          <a:xfrm>
            <a:off x="533400" y="685800"/>
            <a:ext cx="617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defTabSz="457200">
              <a:buFont typeface="Arial" panose="020B0604020202020204" pitchFamily="34" charset="0"/>
              <a:buChar char="•"/>
              <a:defRPr/>
            </a:pPr>
            <a:r>
              <a:rPr lang="zh-CN" altLang="en-US" sz="36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荒漠甘泉 </a:t>
            </a:r>
            <a:r>
              <a:rPr lang="en-US" altLang="zh-CN" sz="36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lang="zh-CN" altLang="en-US" sz="36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en-US" altLang="zh-CN" sz="36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19</a:t>
            </a:r>
            <a:r>
              <a:rPr lang="zh-CN" altLang="en-US" sz="36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日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FFDD6A-057D-4F39-6518-DB574C391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667000"/>
            <a:ext cx="3657600" cy="3657600"/>
          </a:xfrm>
          <a:prstGeom prst="rect">
            <a:avLst/>
          </a:prstGeom>
        </p:spPr>
      </p:pic>
      <p:pic>
        <p:nvPicPr>
          <p:cNvPr id="1028" name="Picture 4" descr="What does 1 Samuel 4:5 mean? | Bible Art">
            <a:extLst>
              <a:ext uri="{FF2B5EF4-FFF2-40B4-BE49-F238E27FC236}">
                <a16:creationId xmlns:a16="http://schemas.microsoft.com/office/drawing/2014/main" id="{CB1B8566-4F7F-9989-BD01-9C4409F08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146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532EFC-EDB9-A4B8-4E3C-6AB3D8B36506}"/>
              </a:ext>
            </a:extLst>
          </p:cNvPr>
          <p:cNvSpPr/>
          <p:nvPr/>
        </p:nvSpPr>
        <p:spPr>
          <a:xfrm>
            <a:off x="609600" y="2590800"/>
            <a:ext cx="6629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信徒啊，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不要说你想做什么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不做什么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，你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只要求神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使你看见，他为你选了哪一条路。如果道路还未显明，那就是说：现在还没有行动的需要。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你只管站在现在的位置上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神会负全责的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en-US" altLang="zh-CN" sz="36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7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45121A-1466-D124-1A4D-9E61AF70D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D7EA21-9462-6AC9-C49F-4CAAF4583815}"/>
              </a:ext>
            </a:extLst>
          </p:cNvPr>
          <p:cNvSpPr/>
          <p:nvPr/>
        </p:nvSpPr>
        <p:spPr>
          <a:xfrm>
            <a:off x="609600" y="1542871"/>
            <a:ext cx="1059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圣灵要临到你身上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……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我是主的使女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情愿照你的话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成就在我身上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340D2-BD13-5FEC-9175-FB8ED85D1D54}"/>
              </a:ext>
            </a:extLst>
          </p:cNvPr>
          <p:cNvSpPr txBox="1"/>
          <p:nvPr/>
        </p:nvSpPr>
        <p:spPr>
          <a:xfrm>
            <a:off x="533401" y="6858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将临期晚祷 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12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月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9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日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20830C-1B4D-E10C-1662-EE03FAA39081}"/>
              </a:ext>
            </a:extLst>
          </p:cNvPr>
          <p:cNvSpPr/>
          <p:nvPr/>
        </p:nvSpPr>
        <p:spPr>
          <a:xfrm>
            <a:off x="3962400" y="2096869"/>
            <a:ext cx="585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（路加福音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1:35, 37, 38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C42D13-EA90-8B91-CB1D-BFAD74F7C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3107544"/>
            <a:ext cx="3239702" cy="3239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0A5A98-D79D-6EED-49E9-9669CCBA4632}"/>
              </a:ext>
            </a:extLst>
          </p:cNvPr>
          <p:cNvSpPr txBox="1"/>
          <p:nvPr/>
        </p:nvSpPr>
        <p:spPr>
          <a:xfrm>
            <a:off x="5791200" y="685800"/>
            <a:ext cx="533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将临期晚祷 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12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月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13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日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D31A88-E5AD-1DAF-2A84-13464C281779}"/>
              </a:ext>
            </a:extLst>
          </p:cNvPr>
          <p:cNvSpPr/>
          <p:nvPr/>
        </p:nvSpPr>
        <p:spPr>
          <a:xfrm>
            <a:off x="838200" y="3200400"/>
            <a:ext cx="6477000" cy="1754326"/>
          </a:xfrm>
          <a:prstGeom prst="rect">
            <a:avLst/>
          </a:prstGeom>
          <a:solidFill>
            <a:srgbClr val="FCFEDE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我是主的使女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情愿照你的话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成就在我身上。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（路加福音 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1:38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</a:p>
        </p:txBody>
      </p:sp>
      <p:pic>
        <p:nvPicPr>
          <p:cNvPr id="1026" name="Picture 2" descr="Untitled Document">
            <a:extLst>
              <a:ext uri="{FF2B5EF4-FFF2-40B4-BE49-F238E27FC236}">
                <a16:creationId xmlns:a16="http://schemas.microsoft.com/office/drawing/2014/main" id="{8559B3FD-8383-649F-8CFD-12B7F10F5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1" y="3038085"/>
            <a:ext cx="4495800" cy="337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3518A1-B402-E13C-D6E7-EF39301DEAEE}"/>
              </a:ext>
            </a:extLst>
          </p:cNvPr>
          <p:cNvSpPr/>
          <p:nvPr/>
        </p:nvSpPr>
        <p:spPr>
          <a:xfrm>
            <a:off x="1219200" y="5364480"/>
            <a:ext cx="5486400" cy="73152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切切寻求 领受启示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6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F091F58-618D-85D5-0C01-29D4DB86333B}"/>
              </a:ext>
            </a:extLst>
          </p:cNvPr>
          <p:cNvSpPr txBox="1"/>
          <p:nvPr/>
        </p:nvSpPr>
        <p:spPr>
          <a:xfrm>
            <a:off x="3642842" y="381000"/>
            <a:ext cx="4906317" cy="639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3300"/>
              </a:buClr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一个寻求神旨意的例子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6600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E698A6-80CE-17C6-EF86-18A11F533CA5}"/>
              </a:ext>
            </a:extLst>
          </p:cNvPr>
          <p:cNvGrpSpPr/>
          <p:nvPr/>
        </p:nvGrpSpPr>
        <p:grpSpPr>
          <a:xfrm>
            <a:off x="792480" y="1371600"/>
            <a:ext cx="10180320" cy="1346687"/>
            <a:chOff x="792480" y="1371600"/>
            <a:chExt cx="10180320" cy="13466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A4E618-E95F-ED51-0C27-6F7384D13FDA}"/>
                </a:ext>
              </a:extLst>
            </p:cNvPr>
            <p:cNvGrpSpPr/>
            <p:nvPr/>
          </p:nvGrpSpPr>
          <p:grpSpPr>
            <a:xfrm>
              <a:off x="2011680" y="1615440"/>
              <a:ext cx="8961120" cy="137160"/>
              <a:chOff x="1752600" y="1493520"/>
              <a:chExt cx="8961120" cy="13716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6D7AACBE-2111-EB9C-1224-2AAF44D8A4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2600" y="1562100"/>
                <a:ext cx="8961120" cy="0"/>
              </a:xfrm>
              <a:prstGeom prst="straightConnector1">
                <a:avLst/>
              </a:prstGeom>
              <a:ln w="31750">
                <a:tailEnd type="non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43E11D4-2DC1-C4FC-CC69-BA9FE8F31ED7}"/>
                  </a:ext>
                </a:extLst>
              </p:cNvPr>
              <p:cNvSpPr/>
              <p:nvPr/>
            </p:nvSpPr>
            <p:spPr>
              <a:xfrm>
                <a:off x="2484120" y="1493520"/>
                <a:ext cx="122883" cy="1371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0ADFDDF-7E7A-3771-CB04-FED3BFD2B5E1}"/>
                  </a:ext>
                </a:extLst>
              </p:cNvPr>
              <p:cNvSpPr/>
              <p:nvPr/>
            </p:nvSpPr>
            <p:spPr>
              <a:xfrm>
                <a:off x="7725717" y="1493520"/>
                <a:ext cx="122883" cy="1371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8386A3F-81D7-0600-A00E-677A3020FD87}"/>
                  </a:ext>
                </a:extLst>
              </p:cNvPr>
              <p:cNvSpPr/>
              <p:nvPr/>
            </p:nvSpPr>
            <p:spPr>
              <a:xfrm>
                <a:off x="4723437" y="1493520"/>
                <a:ext cx="122883" cy="1371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0020FF6-2082-DB11-8D1E-5C552237531D}"/>
                  </a:ext>
                </a:extLst>
              </p:cNvPr>
              <p:cNvSpPr/>
              <p:nvPr/>
            </p:nvSpPr>
            <p:spPr>
              <a:xfrm>
                <a:off x="9600237" y="1493520"/>
                <a:ext cx="122883" cy="1371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CF740F-790B-EC25-A983-B6EDCA2F6C8C}"/>
                </a:ext>
              </a:extLst>
            </p:cNvPr>
            <p:cNvSpPr txBox="1"/>
            <p:nvPr/>
          </p:nvSpPr>
          <p:spPr>
            <a:xfrm>
              <a:off x="2057400" y="2071956"/>
              <a:ext cx="1371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10/13</a:t>
              </a:r>
              <a:endParaRPr lang="en-US" sz="36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DAD570-C23A-D61E-F11F-0A89EBE2BFB3}"/>
                </a:ext>
              </a:extLst>
            </p:cNvPr>
            <p:cNvSpPr txBox="1"/>
            <p:nvPr/>
          </p:nvSpPr>
          <p:spPr>
            <a:xfrm>
              <a:off x="792480" y="1371600"/>
              <a:ext cx="11887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001320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20</a:t>
              </a:r>
              <a:r>
                <a:rPr lang="en-US" sz="3600" b="1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25</a:t>
              </a:r>
              <a:endParaRPr lang="en-US" sz="36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241CEE-6F67-43E0-3805-53624831C00A}"/>
                </a:ext>
              </a:extLst>
            </p:cNvPr>
            <p:cNvSpPr txBox="1"/>
            <p:nvPr/>
          </p:nvSpPr>
          <p:spPr>
            <a:xfrm>
              <a:off x="4267200" y="2071956"/>
              <a:ext cx="1371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10/1</a:t>
              </a:r>
              <a:r>
                <a:rPr lang="en-US" sz="3600" b="1">
                  <a:solidFill>
                    <a:srgbClr val="000000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9</a:t>
              </a:r>
              <a:endParaRPr lang="en-US" sz="36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D448EF-18A9-CD08-30E4-20D565706560}"/>
                </a:ext>
              </a:extLst>
            </p:cNvPr>
            <p:cNvSpPr txBox="1"/>
            <p:nvPr/>
          </p:nvSpPr>
          <p:spPr>
            <a:xfrm>
              <a:off x="7467600" y="2071956"/>
              <a:ext cx="1371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12/</a:t>
              </a:r>
              <a:r>
                <a:rPr lang="en-US" sz="3600" b="1">
                  <a:solidFill>
                    <a:srgbClr val="000000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9</a:t>
              </a:r>
              <a:endParaRPr lang="en-US" sz="36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A28073-019D-8A68-A347-1463850128C6}"/>
                </a:ext>
              </a:extLst>
            </p:cNvPr>
            <p:cNvSpPr txBox="1"/>
            <p:nvPr/>
          </p:nvSpPr>
          <p:spPr>
            <a:xfrm>
              <a:off x="9220200" y="2071956"/>
              <a:ext cx="1371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12/13</a:t>
              </a:r>
              <a:endParaRPr lang="en-US" sz="3600" b="1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ADEFA9F-73FA-7499-833A-FEFC0AEBF0A8}"/>
              </a:ext>
            </a:extLst>
          </p:cNvPr>
          <p:cNvSpPr txBox="1"/>
          <p:nvPr/>
        </p:nvSpPr>
        <p:spPr>
          <a:xfrm>
            <a:off x="1524000" y="2898249"/>
            <a:ext cx="2286000" cy="1920240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一无挂虑</a:t>
            </a:r>
            <a:endParaRPr lang="en-US" altLang="zh-CN" sz="3600" b="1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祷告祈求</a:t>
            </a:r>
            <a:endParaRPr lang="en-US" altLang="zh-CN" sz="3600" b="1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神赐平安 </a:t>
            </a:r>
            <a:endParaRPr lang="en-US" sz="3600">
              <a:ln>
                <a:solidFill>
                  <a:srgbClr val="00B050"/>
                </a:solidFill>
              </a:ln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3C7B01-13D4-7CCA-B03B-52146E4A6876}"/>
              </a:ext>
            </a:extLst>
          </p:cNvPr>
          <p:cNvGrpSpPr/>
          <p:nvPr/>
        </p:nvGrpSpPr>
        <p:grpSpPr>
          <a:xfrm>
            <a:off x="6652736" y="1651487"/>
            <a:ext cx="738664" cy="2982091"/>
            <a:chOff x="6652736" y="1905000"/>
            <a:chExt cx="738664" cy="2982091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E3DEFCD-2589-AC3A-A25C-418A1A6FF57C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00" y="1905000"/>
              <a:ext cx="0" cy="1371600"/>
            </a:xfrm>
            <a:prstGeom prst="straightConnector1">
              <a:avLst/>
            </a:prstGeom>
            <a:ln w="31750">
              <a:solidFill>
                <a:srgbClr val="008000"/>
              </a:solidFill>
              <a:headEnd type="triangle"/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D76ADB-2A64-CAC9-4268-4425F095369A}"/>
                </a:ext>
              </a:extLst>
            </p:cNvPr>
            <p:cNvSpPr txBox="1"/>
            <p:nvPr/>
          </p:nvSpPr>
          <p:spPr>
            <a:xfrm>
              <a:off x="6652736" y="3429000"/>
              <a:ext cx="738664" cy="1458091"/>
            </a:xfrm>
            <a:prstGeom prst="rect">
              <a:avLst/>
            </a:prstGeom>
            <a:solidFill>
              <a:srgbClr val="FCFEDE"/>
            </a:solidFill>
          </p:spPr>
          <p:txBody>
            <a:bodyPr vert="eaVert" wrap="none" rtlCol="0">
              <a:spAutoFit/>
            </a:bodyPr>
            <a:lstStyle/>
            <a:p>
              <a:r>
                <a:rPr lang="zh-CN" altLang="en-US" sz="3600" b="1">
                  <a:ln>
                    <a:solidFill>
                      <a:srgbClr val="00B050"/>
                    </a:solidFill>
                  </a:ln>
                  <a:solidFill>
                    <a:srgbClr val="FF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被提醒</a:t>
              </a:r>
              <a:endParaRPr lang="en-US" sz="3600" b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F7A1606-A2AE-CA57-5E1C-7182C8452E95}"/>
              </a:ext>
            </a:extLst>
          </p:cNvPr>
          <p:cNvSpPr/>
          <p:nvPr/>
        </p:nvSpPr>
        <p:spPr>
          <a:xfrm>
            <a:off x="3352800" y="5364480"/>
            <a:ext cx="5486400" cy="73152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切切寻求 领受启示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0E7383-4E44-CEBE-0D3B-49CA9D02DB57}"/>
              </a:ext>
            </a:extLst>
          </p:cNvPr>
          <p:cNvSpPr txBox="1"/>
          <p:nvPr/>
        </p:nvSpPr>
        <p:spPr>
          <a:xfrm>
            <a:off x="8915400" y="2898249"/>
            <a:ext cx="2057400" cy="1920240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rmAutofit/>
          </a:bodyPr>
          <a:lstStyle/>
          <a:p>
            <a:pPr algn="ctr"/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情愿照你的话成就在我身上</a:t>
            </a: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en-US" sz="3600">
              <a:ln>
                <a:solidFill>
                  <a:srgbClr val="00B0F0"/>
                </a:solidFill>
              </a:ln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20470-3244-D83B-6ED8-1A8202CB0A62}"/>
              </a:ext>
            </a:extLst>
          </p:cNvPr>
          <p:cNvSpPr txBox="1"/>
          <p:nvPr/>
        </p:nvSpPr>
        <p:spPr>
          <a:xfrm>
            <a:off x="4114800" y="2898249"/>
            <a:ext cx="2057400" cy="1920240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rmAutofit/>
          </a:bodyPr>
          <a:lstStyle/>
          <a:p>
            <a:pPr algn="ctr"/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站在现在的位置上神会负责</a:t>
            </a: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en-US" sz="3600">
              <a:ln>
                <a:solidFill>
                  <a:srgbClr val="00B0F0"/>
                </a:solidFill>
              </a:ln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8695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3CD05-CAEF-9A4D-75FC-951B49C9A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CA6DFB-D8D1-0B96-99DA-72322027F27D}"/>
              </a:ext>
            </a:extLst>
          </p:cNvPr>
          <p:cNvSpPr txBox="1"/>
          <p:nvPr/>
        </p:nvSpPr>
        <p:spPr>
          <a:xfrm>
            <a:off x="5209466" y="152400"/>
            <a:ext cx="1793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结语</a:t>
            </a:r>
            <a:endParaRPr kumimoji="0" lang="en-US" altLang="zh-CN" sz="54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B0A23B-0E80-396B-5AE3-09937F34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5840"/>
            <a:ext cx="10515600" cy="13716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0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尽管世事艰难 但神在表面现象背后掌管一切</a:t>
            </a:r>
            <a:br>
              <a:rPr lang="en-US" altLang="zh-CN" sz="40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000" b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并将取得最后的胜利</a:t>
            </a:r>
            <a:endParaRPr lang="en-US" sz="4000" b="1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11CD43-EAC3-F64F-741F-E3026142ECEF}"/>
              </a:ext>
            </a:extLst>
          </p:cNvPr>
          <p:cNvSpPr/>
          <p:nvPr/>
        </p:nvSpPr>
        <p:spPr>
          <a:xfrm>
            <a:off x="2499360" y="1295400"/>
            <a:ext cx="7223760" cy="73152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切切寻求 蒙神眷爱 领受启示  </a:t>
            </a:r>
            <a:endParaRPr kumimoji="0" lang="en-US" altLang="zh-CN" sz="4000" b="1" i="0" u="none" strike="noStrike" kern="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8A81D7-5E4A-8EDF-6B5B-F61D8E723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840480"/>
            <a:ext cx="4648200" cy="288188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96FC7A-2BB1-9558-77E7-85E3AB026EFD}"/>
              </a:ext>
            </a:extLst>
          </p:cNvPr>
          <p:cNvSpPr/>
          <p:nvPr/>
        </p:nvSpPr>
        <p:spPr>
          <a:xfrm>
            <a:off x="2362200" y="5516880"/>
            <a:ext cx="7498080" cy="7315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切切寻求 讨神喜悦 领受启示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2CEE182-6BF5-374B-A080-B8647F5F3353}"/>
              </a:ext>
            </a:extLst>
          </p:cNvPr>
          <p:cNvSpPr txBox="1">
            <a:spLocks/>
          </p:cNvSpPr>
          <p:nvPr/>
        </p:nvSpPr>
        <p:spPr>
          <a:xfrm>
            <a:off x="838200" y="3896360"/>
            <a:ext cx="10515600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尽管世事混乱</a:t>
            </a:r>
            <a:r>
              <a:rPr kumimoji="0" lang="zh-CN" altLang="en-US" sz="4000" b="1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 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但神在表面现象背后掌管一切</a:t>
            </a:r>
            <a:endParaRPr kumimoji="0" lang="en-US" altLang="zh-CN" sz="40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j-cs"/>
            </a:endParaRPr>
          </a:p>
          <a:p>
            <a:pPr lvl="0" algn="ctr">
              <a:lnSpc>
                <a:spcPct val="100000"/>
              </a:lnSpc>
              <a:defRPr/>
            </a:pPr>
            <a:r>
              <a:rPr lang="zh-CN" altLang="en-US" sz="4000" b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基督在十字架上击败了掌死权的撒旦</a:t>
            </a:r>
            <a:endParaRPr kumimoji="0" lang="en-US" sz="40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27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7EB00-C44A-4E85-3AF1-0947C930F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4474-6492-444A-0A65-A13DA13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154" y="498295"/>
            <a:ext cx="3449715" cy="1325563"/>
          </a:xfrm>
        </p:spPr>
        <p:txBody>
          <a:bodyPr>
            <a:normAutofit/>
          </a:bodyPr>
          <a:lstStyle/>
          <a:p>
            <a:pPr algn="ctr"/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祷告</a:t>
            </a:r>
            <a:endParaRPr lang="en-US" sz="7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D6F70-CC1D-3229-1535-EAD2221B4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274" y="2286000"/>
            <a:ext cx="7069451" cy="3517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0D0DE3-9807-FBAC-361B-C2B76177162A}"/>
              </a:ext>
            </a:extLst>
          </p:cNvPr>
          <p:cNvSpPr txBox="1"/>
          <p:nvPr/>
        </p:nvSpPr>
        <p:spPr>
          <a:xfrm>
            <a:off x="3047215" y="4648200"/>
            <a:ext cx="6094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rgbClr val="FFEBAB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我心切切渴慕你</a:t>
            </a:r>
            <a:endParaRPr kumimoji="0" lang="en-US" sz="6000" b="1" i="0" u="none" strike="noStrike" kern="1200" cap="none" spc="0" normalizeH="0" baseline="0" noProof="0">
              <a:ln>
                <a:solidFill>
                  <a:schemeClr val="bg1"/>
                </a:solidFill>
              </a:ln>
              <a:solidFill>
                <a:srgbClr val="FFEBAB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0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E70EF-F2F4-CB17-0B7C-C8296158E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1FC8CF-C5D6-313B-2C57-B7C5A1056927}"/>
              </a:ext>
            </a:extLst>
          </p:cNvPr>
          <p:cNvSpPr/>
          <p:nvPr/>
        </p:nvSpPr>
        <p:spPr>
          <a:xfrm>
            <a:off x="2773680" y="2872740"/>
            <a:ext cx="6675120" cy="822960"/>
          </a:xfrm>
          <a:prstGeom prst="rect">
            <a:avLst/>
          </a:prstGeom>
          <a:solidFill>
            <a:srgbClr val="00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4800" b="1" ker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但以理</a:t>
            </a:r>
            <a:r>
              <a:rPr kumimoji="0" lang="zh-CN" altLang="en-US" sz="4800" b="1" i="0" u="none" strike="noStrike" kern="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与天使</a:t>
            </a:r>
            <a:endParaRPr kumimoji="0" lang="en-US" altLang="zh-CN" sz="4800" b="1" i="0" u="none" strike="noStrike" kern="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2" name="Down Arrow 18">
            <a:extLst>
              <a:ext uri="{FF2B5EF4-FFF2-40B4-BE49-F238E27FC236}">
                <a16:creationId xmlns:a16="http://schemas.microsoft.com/office/drawing/2014/main" id="{536B5B58-AA03-B6E7-9A58-E0F4349652EC}"/>
              </a:ext>
            </a:extLst>
          </p:cNvPr>
          <p:cNvSpPr/>
          <p:nvPr/>
        </p:nvSpPr>
        <p:spPr>
          <a:xfrm rot="10800000" flipH="1" flipV="1">
            <a:off x="5989319" y="1630680"/>
            <a:ext cx="182880" cy="1188720"/>
          </a:xfrm>
          <a:prstGeom prst="down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own Arrow 18">
            <a:extLst>
              <a:ext uri="{FF2B5EF4-FFF2-40B4-BE49-F238E27FC236}">
                <a16:creationId xmlns:a16="http://schemas.microsoft.com/office/drawing/2014/main" id="{EF416BDE-0C4A-C5B8-BE4D-7250D9232CDD}"/>
              </a:ext>
            </a:extLst>
          </p:cNvPr>
          <p:cNvSpPr/>
          <p:nvPr/>
        </p:nvSpPr>
        <p:spPr>
          <a:xfrm rot="10800000" flipH="1" flipV="1">
            <a:off x="5989320" y="4465319"/>
            <a:ext cx="182880" cy="640080"/>
          </a:xfrm>
          <a:prstGeom prst="down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09787E-55F2-96BC-9637-914949D0B2FC}"/>
              </a:ext>
            </a:extLst>
          </p:cNvPr>
          <p:cNvSpPr/>
          <p:nvPr/>
        </p:nvSpPr>
        <p:spPr>
          <a:xfrm>
            <a:off x="2773680" y="3672840"/>
            <a:ext cx="6675120" cy="822960"/>
          </a:xfrm>
          <a:prstGeom prst="rect">
            <a:avLst/>
          </a:prstGeom>
          <a:solidFill>
            <a:srgbClr val="00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0" cap="none" spc="0" normalizeH="0" baseline="0" noProof="0">
                <a:ln>
                  <a:solidFill>
                    <a:srgbClr val="FCFEDE"/>
                  </a:solidFill>
                </a:ln>
                <a:solidFill>
                  <a:srgbClr val="FFF1C5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见天使 知真相 接启示</a:t>
            </a:r>
            <a:endParaRPr kumimoji="0" lang="en-US" altLang="zh-CN" sz="4800" b="1" i="0" u="none" strike="noStrike" kern="0" cap="none" spc="0" normalizeH="0" baseline="0" noProof="0">
              <a:ln>
                <a:solidFill>
                  <a:srgbClr val="FCFEDE"/>
                </a:solidFill>
              </a:ln>
              <a:solidFill>
                <a:srgbClr val="FFF1C5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E3C05B-DCE2-695F-3717-2F5B4C526935}"/>
              </a:ext>
            </a:extLst>
          </p:cNvPr>
          <p:cNvSpPr/>
          <p:nvPr/>
        </p:nvSpPr>
        <p:spPr>
          <a:xfrm>
            <a:off x="2773680" y="579120"/>
            <a:ext cx="6675120" cy="822960"/>
          </a:xfrm>
          <a:prstGeom prst="rect">
            <a:avLst/>
          </a:prstGeom>
          <a:solidFill>
            <a:srgbClr val="00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4800" b="1" ker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但以理</a:t>
            </a:r>
            <a:r>
              <a:rPr kumimoji="0" lang="zh-CN" altLang="en-US" sz="4800" b="1" i="0" u="none" strike="noStrike" kern="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见异象</a:t>
            </a:r>
            <a:endParaRPr kumimoji="0" lang="en-US" altLang="zh-CN" sz="4800" b="1" i="0" u="none" strike="noStrike" kern="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B6B61-849C-69CC-7A6E-F2B0C19EE42C}"/>
              </a:ext>
            </a:extLst>
          </p:cNvPr>
          <p:cNvSpPr/>
          <p:nvPr/>
        </p:nvSpPr>
        <p:spPr>
          <a:xfrm>
            <a:off x="2773680" y="1371600"/>
            <a:ext cx="6675120" cy="822960"/>
          </a:xfrm>
          <a:prstGeom prst="rect">
            <a:avLst/>
          </a:prstGeom>
          <a:solidFill>
            <a:srgbClr val="00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0" cap="none" spc="0" normalizeH="0" baseline="0" noProof="0">
                <a:ln>
                  <a:solidFill>
                    <a:srgbClr val="FCFEDE"/>
                  </a:solidFill>
                </a:ln>
                <a:solidFill>
                  <a:srgbClr val="FFF1C5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明白信息，迫切祈求</a:t>
            </a:r>
            <a:endParaRPr kumimoji="0" lang="en-US" altLang="zh-CN" sz="4800" b="1" i="0" u="none" strike="noStrike" kern="0" cap="none" spc="0" normalizeH="0" baseline="0" noProof="0">
              <a:ln>
                <a:solidFill>
                  <a:srgbClr val="FCFEDE"/>
                </a:solidFill>
              </a:ln>
              <a:solidFill>
                <a:srgbClr val="FFF1C5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A8B6C8-A5F3-1A1A-E886-B289D99BB395}"/>
              </a:ext>
            </a:extLst>
          </p:cNvPr>
          <p:cNvSpPr/>
          <p:nvPr/>
        </p:nvSpPr>
        <p:spPr>
          <a:xfrm>
            <a:off x="3688080" y="5196840"/>
            <a:ext cx="4846320" cy="822960"/>
          </a:xfrm>
          <a:prstGeom prst="rect">
            <a:avLst/>
          </a:prstGeom>
          <a:solidFill>
            <a:srgbClr val="00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4800" b="1" kern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当今的生活实践</a:t>
            </a:r>
            <a:endParaRPr lang="en-US" altLang="zh-CN" sz="4800" b="1" kern="0">
              <a:ln>
                <a:solidFill>
                  <a:srgbClr val="FFFF00"/>
                </a:solidFill>
              </a:ln>
              <a:solidFill>
                <a:prstClr val="white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F285B1-6445-9417-0166-E8FD9E6AA20F}"/>
              </a:ext>
            </a:extLst>
          </p:cNvPr>
          <p:cNvSpPr/>
          <p:nvPr/>
        </p:nvSpPr>
        <p:spPr>
          <a:xfrm>
            <a:off x="9372600" y="579120"/>
            <a:ext cx="2423160" cy="8229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(10:1-3</a:t>
            </a: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altLang="zh-CN" sz="4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ED10A3-8CB2-90D8-A719-BD3C0AF9711E}"/>
              </a:ext>
            </a:extLst>
          </p:cNvPr>
          <p:cNvSpPr/>
          <p:nvPr/>
        </p:nvSpPr>
        <p:spPr>
          <a:xfrm>
            <a:off x="9372600" y="2872740"/>
            <a:ext cx="2423160" cy="8229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(10:4-21</a:t>
            </a: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  <a:endParaRPr kumimoji="0" lang="en-US" altLang="zh-CN" sz="4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3C0EDE-8549-D334-0DCF-04A2C2BDEB83}"/>
              </a:ext>
            </a:extLst>
          </p:cNvPr>
          <p:cNvSpPr txBox="1"/>
          <p:nvPr/>
        </p:nvSpPr>
        <p:spPr>
          <a:xfrm>
            <a:off x="1066800" y="6520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结构</a:t>
            </a:r>
            <a:endParaRPr kumimoji="0" lang="en-US" sz="4800" b="1" i="0" u="none" strike="noStrike" kern="1200" cap="none" spc="0" normalizeH="0" baseline="0" noProof="0">
              <a:ln>
                <a:solidFill>
                  <a:srgbClr val="0066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DC9C2-ADFB-9716-6C4F-ED548AC9F9C5}"/>
              </a:ext>
            </a:extLst>
          </p:cNvPr>
          <p:cNvSpPr txBox="1"/>
          <p:nvPr/>
        </p:nvSpPr>
        <p:spPr>
          <a:xfrm>
            <a:off x="1066800" y="23622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大</a:t>
            </a:r>
            <a:endParaRPr kumimoji="0" lang="en-US" altLang="zh-CN" sz="4800" b="1" i="0" u="none" strike="noStrike" kern="1200" cap="none" spc="0" normalizeH="0" baseline="0" noProof="0">
              <a:ln>
                <a:solidFill>
                  <a:srgbClr val="0066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纲</a:t>
            </a:r>
            <a:endParaRPr kumimoji="0" lang="en-US" sz="4800" b="1" i="0" u="none" strike="noStrike" kern="1200" cap="none" spc="0" normalizeH="0" baseline="0" noProof="0">
              <a:ln>
                <a:solidFill>
                  <a:srgbClr val="0066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1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5" grpId="0" animBg="1"/>
      <p:bldP spid="8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886ADA-A25A-DF00-6DC0-B5CEC7B1B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5ACFE22-3E88-50DE-59D0-5B85614EA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240" y="3505200"/>
            <a:ext cx="4186238" cy="2790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AF6B30-DCFC-B950-800E-B2005C4C39B1}"/>
              </a:ext>
            </a:extLst>
          </p:cNvPr>
          <p:cNvSpPr/>
          <p:nvPr/>
        </p:nvSpPr>
        <p:spPr>
          <a:xfrm>
            <a:off x="682129" y="374013"/>
            <a:ext cx="8842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一、明白信息 迫切祈求（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10:1-3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 </a:t>
            </a:r>
            <a:endParaRPr kumimoji="0" lang="en-US" altLang="zh-CN" sz="4000" b="1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7CBEEF-CA6C-4D68-CDA8-4A5C28892EBE}"/>
              </a:ext>
            </a:extLst>
          </p:cNvPr>
          <p:cNvSpPr/>
          <p:nvPr/>
        </p:nvSpPr>
        <p:spPr>
          <a:xfrm>
            <a:off x="682129" y="1219200"/>
            <a:ext cx="10900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波斯王居鲁士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第三年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有事显给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称为伯提沙撒的但以理。这事是真的，是指着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大争战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。但以理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通达这事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明白这异象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2F6FB-1D1B-866B-8F2E-C49DCB023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445" y="3928183"/>
            <a:ext cx="4716311" cy="2362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A8E186-8B23-B284-A51E-DF819B94A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44" y="3245823"/>
            <a:ext cx="4647952" cy="3160608"/>
          </a:xfrm>
          <a:prstGeom prst="rect">
            <a:avLst/>
          </a:prstGeom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50DAC2FC-00E1-8729-5680-424D51CF6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756" y="2568714"/>
            <a:ext cx="533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itchFamily="34" charset="0"/>
              </a:rPr>
              <a:t>神谕、启示、信息、话</a:t>
            </a:r>
            <a:endParaRPr kumimoji="0" lang="en-US" altLang="en-US" sz="4000" b="1" i="0" u="none" strike="noStrike" kern="1200" cap="none" spc="0" normalizeH="0" baseline="0" noProof="0" dirty="0">
              <a:ln>
                <a:solidFill>
                  <a:srgbClr val="006600"/>
                </a:solidFill>
              </a:ln>
              <a:solidFill>
                <a:srgbClr val="C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FD0C41-69BB-ADFC-0617-73FE29411647}"/>
              </a:ext>
            </a:extLst>
          </p:cNvPr>
          <p:cNvGrpSpPr/>
          <p:nvPr/>
        </p:nvGrpSpPr>
        <p:grpSpPr>
          <a:xfrm>
            <a:off x="868680" y="3429000"/>
            <a:ext cx="5303520" cy="3200400"/>
            <a:chOff x="868680" y="3429000"/>
            <a:chExt cx="5303520" cy="32004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87BCBE-3AAB-1194-4841-A4351368B853}"/>
                </a:ext>
              </a:extLst>
            </p:cNvPr>
            <p:cNvSpPr txBox="1"/>
            <p:nvPr/>
          </p:nvSpPr>
          <p:spPr>
            <a:xfrm>
              <a:off x="3963814" y="6044625"/>
              <a:ext cx="19035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atin typeface="SimSun" panose="02010600030101010101" pitchFamily="2" charset="-122"/>
                  <a:ea typeface="SimSun" panose="02010600030101010101" pitchFamily="2" charset="-122"/>
                </a:rPr>
                <a:t>重建圣殿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6316E06-89A0-74E7-0BD9-25F5B5E92C05}"/>
                </a:ext>
              </a:extLst>
            </p:cNvPr>
            <p:cNvGrpSpPr/>
            <p:nvPr/>
          </p:nvGrpSpPr>
          <p:grpSpPr>
            <a:xfrm>
              <a:off x="868680" y="3429000"/>
              <a:ext cx="5303520" cy="2736665"/>
              <a:chOff x="868680" y="3581400"/>
              <a:chExt cx="5303520" cy="273666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B973392-33F2-6006-FC06-08B7C070BF02}"/>
                  </a:ext>
                </a:extLst>
              </p:cNvPr>
              <p:cNvGrpSpPr/>
              <p:nvPr/>
            </p:nvGrpSpPr>
            <p:grpSpPr>
              <a:xfrm>
                <a:off x="1009444" y="3581400"/>
                <a:ext cx="4983683" cy="2736665"/>
                <a:chOff x="1009444" y="1835335"/>
                <a:chExt cx="4983683" cy="2736665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9857504-3C16-BB8C-8323-B8532B2CCC1A}"/>
                    </a:ext>
                  </a:extLst>
                </p:cNvPr>
                <p:cNvSpPr/>
                <p:nvPr/>
              </p:nvSpPr>
              <p:spPr>
                <a:xfrm>
                  <a:off x="1009444" y="3986784"/>
                  <a:ext cx="1466925" cy="5852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539BC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E929E2F3-E180-4DF2-2F5C-463EAE38BD9C}"/>
                    </a:ext>
                  </a:extLst>
                </p:cNvPr>
                <p:cNvGrpSpPr/>
                <p:nvPr/>
              </p:nvGrpSpPr>
              <p:grpSpPr>
                <a:xfrm>
                  <a:off x="4388179" y="1835335"/>
                  <a:ext cx="1604948" cy="2736665"/>
                  <a:chOff x="4388179" y="1835335"/>
                  <a:chExt cx="1604948" cy="2736665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9A450926-24C3-3F79-786A-BA2B17B40FDA}"/>
                      </a:ext>
                    </a:extLst>
                  </p:cNvPr>
                  <p:cNvSpPr/>
                  <p:nvPr/>
                </p:nvSpPr>
                <p:spPr>
                  <a:xfrm>
                    <a:off x="4572000" y="3987225"/>
                    <a:ext cx="817582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3200" b="0" i="0" u="none" strike="noStrike" kern="1200" cap="none" spc="0" normalizeH="0" baseline="0" noProof="0">
                        <a:ln>
                          <a:solidFill>
                            <a:srgbClr val="0070C0"/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a:t>536</a:t>
                    </a:r>
                    <a:endParaRPr kumimoji="0" lang="en-US" sz="3200" b="0" i="0" u="none" strike="noStrike" kern="1200" cap="none" spc="0" normalizeH="0" baseline="0" noProof="0" dirty="0">
                      <a:ln>
                        <a:solidFill>
                          <a:srgbClr val="0070C0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8562CB1C-B0B0-1ADA-628E-88ABF7C50785}"/>
                      </a:ext>
                    </a:extLst>
                  </p:cNvPr>
                  <p:cNvGrpSpPr/>
                  <p:nvPr/>
                </p:nvGrpSpPr>
                <p:grpSpPr>
                  <a:xfrm>
                    <a:off x="4388179" y="1835335"/>
                    <a:ext cx="1604948" cy="2122865"/>
                    <a:chOff x="2333853" y="1835335"/>
                    <a:chExt cx="1604948" cy="2122865"/>
                  </a:xfrm>
                </p:grpSpPr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AFF81D1F-C37B-96EB-274E-90B64D181F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3853" y="1835335"/>
                      <a:ext cx="1604948" cy="15696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第一次</a:t>
                      </a:r>
                      <a:br>
                        <a:rPr kumimoji="0" lang="en-US" altLang="zh-C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</a:br>
                      <a:r>
                        <a:rPr kumimoji="0" lang="zh-CN" altLang="en-U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回归</a:t>
                      </a:r>
                      <a:endParaRPr kumimoji="0" lang="en-US" altLang="zh-CN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拉</a:t>
                      </a:r>
                      <a:r>
                        <a:rPr kumimoji="0" lang="en-US" altLang="zh-CN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1:1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p:txBody>
                </p:sp>
                <p:cxnSp>
                  <p:nvCxnSpPr>
                    <p:cNvPr id="16" name="Straight Arrow Connector 15">
                      <a:extLst>
                        <a:ext uri="{FF2B5EF4-FFF2-40B4-BE49-F238E27FC236}">
                          <a16:creationId xmlns:a16="http://schemas.microsoft.com/office/drawing/2014/main" id="{E73303C7-A765-4CDD-230D-56F3FE99EBF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898061" y="3368675"/>
                      <a:ext cx="0" cy="589525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F057369-43B9-447B-980F-68B08AF40202}"/>
                    </a:ext>
                  </a:extLst>
                </p:cNvPr>
                <p:cNvSpPr/>
                <p:nvPr/>
              </p:nvSpPr>
              <p:spPr>
                <a:xfrm>
                  <a:off x="2362200" y="3987225"/>
                  <a:ext cx="817582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538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678AF9B6-EFDE-E891-9DBF-7316FEDE9337}"/>
                    </a:ext>
                  </a:extLst>
                </p:cNvPr>
                <p:cNvCxnSpPr/>
                <p:nvPr/>
              </p:nvCxnSpPr>
              <p:spPr>
                <a:xfrm>
                  <a:off x="2743200" y="3423980"/>
                  <a:ext cx="0" cy="589525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DE6E371-1036-8F66-E4A8-5A3EC61B2791}"/>
                    </a:ext>
                  </a:extLst>
                </p:cNvPr>
                <p:cNvSpPr/>
                <p:nvPr/>
              </p:nvSpPr>
              <p:spPr>
                <a:xfrm>
                  <a:off x="1828802" y="2286000"/>
                  <a:ext cx="2117547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七十个七</a:t>
                  </a:r>
                  <a:endPara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但</a:t>
                  </a:r>
                  <a:r>
                    <a:rPr kumimoji="0" lang="en-US" altLang="zh-C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9:</a:t>
                  </a: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1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417C73B-B0D4-8404-672D-3AF25B04EA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8680" y="6205078"/>
                <a:ext cx="5303520" cy="43322"/>
              </a:xfrm>
              <a:prstGeom prst="line">
                <a:avLst/>
              </a:prstGeom>
              <a:ln w="28575"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66A313C-E3DB-A8FC-1588-469494156449}"/>
              </a:ext>
            </a:extLst>
          </p:cNvPr>
          <p:cNvSpPr txBox="1"/>
          <p:nvPr/>
        </p:nvSpPr>
        <p:spPr>
          <a:xfrm>
            <a:off x="4953000" y="2599492"/>
            <a:ext cx="668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“军队”“战争”  </a:t>
            </a:r>
            <a:r>
              <a:rPr lang="zh-CN" altLang="en-US" sz="3600" b="1">
                <a:ln>
                  <a:solidFill>
                    <a:schemeClr val="accent5">
                      <a:lumMod val="50000"/>
                    </a:schemeClr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“艰苦服役”</a:t>
            </a:r>
            <a:endParaRPr lang="en-US" sz="36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FA35BA-B17F-ADE7-FF64-CBE3D3317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889" y="3429000"/>
            <a:ext cx="4297680" cy="286511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935BC4-1473-4CB5-B0DC-2D02B8D1B0EB}"/>
              </a:ext>
            </a:extLst>
          </p:cNvPr>
          <p:cNvSpPr/>
          <p:nvPr/>
        </p:nvSpPr>
        <p:spPr>
          <a:xfrm>
            <a:off x="6852889" y="5410200"/>
            <a:ext cx="429768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无人能明白其中的意思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但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8:27b)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9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6182EB-1AB3-230A-852D-E772A7B08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81BC3D-4986-E4A3-1649-7093713B4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435" y="3389377"/>
            <a:ext cx="5029200" cy="3211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D1D00C-14AD-B17D-CAD3-317FD5F65DBF}"/>
              </a:ext>
            </a:extLst>
          </p:cNvPr>
          <p:cNvSpPr/>
          <p:nvPr/>
        </p:nvSpPr>
        <p:spPr>
          <a:xfrm>
            <a:off x="682129" y="762000"/>
            <a:ext cx="10900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3600" b="1">
                <a:latin typeface="SimSun" panose="02010600030101010101" pitchFamily="2" charset="-122"/>
                <a:ea typeface="SimSun" panose="02010600030101010101" pitchFamily="2" charset="-122"/>
              </a:rPr>
              <a:t>2 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当那时，我但以理</a:t>
            </a:r>
            <a:r>
              <a:rPr lang="zh-CN" altLang="en-US" sz="3600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悲伤了三个七日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en-US" altLang="zh-CN" sz="3600" b="1">
                <a:latin typeface="SimSun" panose="02010600030101010101" pitchFamily="2" charset="-122"/>
                <a:ea typeface="SimSun" panose="02010600030101010101" pitchFamily="2" charset="-122"/>
              </a:rPr>
              <a:t>3 </a:t>
            </a:r>
            <a:r>
              <a:rPr lang="zh-CN" altLang="en-US" sz="3600" b="1">
                <a:ln>
                  <a:solidFill>
                    <a:schemeClr val="accent2">
                      <a:lumMod val="50000"/>
                    </a:schemeClr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美味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我没有吃，</a:t>
            </a:r>
            <a:r>
              <a:rPr lang="zh-CN" altLang="en-US" sz="3600" b="1">
                <a:ln>
                  <a:solidFill>
                    <a:schemeClr val="accent2">
                      <a:lumMod val="50000"/>
                    </a:schemeClr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酒肉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没有入我的口，也没有用</a:t>
            </a:r>
            <a:r>
              <a:rPr lang="zh-CN" altLang="en-US" sz="3600" b="1">
                <a:ln>
                  <a:solidFill>
                    <a:schemeClr val="accent2">
                      <a:lumMod val="50000"/>
                    </a:schemeClr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油抹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我的身，直到满了</a:t>
            </a:r>
            <a:r>
              <a:rPr lang="zh-CN" altLang="en-US" sz="3600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三个七日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0" lang="en-US" altLang="zh-CN" sz="3600" b="1" i="0" u="none" strike="noStrike" kern="1200" normalizeH="0" baseline="0" noProof="0" dirty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35896-8050-1D00-8942-799654CC4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435" y="3389377"/>
            <a:ext cx="5029200" cy="3352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06EAE9-E328-F2C7-4863-97E393E3B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457018"/>
            <a:ext cx="4978871" cy="24894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8CE232-6A80-6E82-AA51-4AB2D812A824}"/>
              </a:ext>
            </a:extLst>
          </p:cNvPr>
          <p:cNvSpPr/>
          <p:nvPr/>
        </p:nvSpPr>
        <p:spPr>
          <a:xfrm>
            <a:off x="990601" y="5410200"/>
            <a:ext cx="497887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于是在耶路撒冷神殿的工程就停止了</a:t>
            </a:r>
            <a:r>
              <a:rPr lang="en-US" altLang="zh-CN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拉</a:t>
            </a:r>
            <a:r>
              <a:rPr lang="en-US" altLang="zh-CN" sz="36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4:24a)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91963C-AF0D-D3B4-49D0-EC0A627554AB}"/>
              </a:ext>
            </a:extLst>
          </p:cNvPr>
          <p:cNvSpPr/>
          <p:nvPr/>
        </p:nvSpPr>
        <p:spPr>
          <a:xfrm>
            <a:off x="6514435" y="2286000"/>
            <a:ext cx="5029200" cy="68580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悲伤之中 切切寻求 </a:t>
            </a:r>
            <a:endParaRPr kumimoji="0" lang="en-US" altLang="zh-CN" sz="4000" b="1" i="0" u="none" strike="noStrike" kern="0" cap="none" spc="0" normalizeH="0" baseline="0" noProof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4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B285CA-7206-2FC2-67D6-6AAA83125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E87370-69EF-4CB2-9AFD-B84C53203D04}"/>
              </a:ext>
            </a:extLst>
          </p:cNvPr>
          <p:cNvSpPr/>
          <p:nvPr/>
        </p:nvSpPr>
        <p:spPr>
          <a:xfrm>
            <a:off x="682129" y="374013"/>
            <a:ext cx="10138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二、</a:t>
            </a:r>
            <a:r>
              <a:rPr lang="zh-CN" altLang="en-US" sz="4000" b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见异象 知真相 接启示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（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10:4-21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 </a:t>
            </a:r>
            <a:endParaRPr kumimoji="0" lang="en-US" altLang="zh-CN" sz="4000" b="1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02CB3-8406-BA25-1FA4-15B9A15A8185}"/>
              </a:ext>
            </a:extLst>
          </p:cNvPr>
          <p:cNvSpPr txBox="1"/>
          <p:nvPr/>
        </p:nvSpPr>
        <p:spPr>
          <a:xfrm>
            <a:off x="762000" y="1398701"/>
            <a:ext cx="6705600" cy="2030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3300"/>
              </a:buClr>
              <a:buFont typeface="+mj-lt"/>
              <a:buAutoNum type="arabicPeriod"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独见异象，</a:t>
            </a:r>
            <a:r>
              <a:rPr lang="zh-CN" altLang="en-US" sz="3600" b="1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战兢沉睡（</a:t>
            </a:r>
            <a:r>
              <a:rPr lang="en-US" altLang="zh-CN" sz="3600" b="1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4-9</a:t>
            </a:r>
            <a:r>
              <a:rPr lang="zh-CN" altLang="en-US" sz="3600" b="1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）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6600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3300"/>
              </a:buClr>
              <a:buFont typeface="+mj-lt"/>
              <a:buAutoNum type="arabicPeriod"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zh-CN" altLang="en-US" sz="3600" b="1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真相揭晓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，</a:t>
            </a:r>
            <a:r>
              <a:rPr lang="zh-CN" altLang="en-US" sz="3600" b="1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灵界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争战 （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10-17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）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6600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3300"/>
              </a:buClr>
              <a:buFont typeface="+mj-lt"/>
              <a:buAutoNum type="arabicPeriod"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zh-CN" altLang="en-US" sz="3600" b="1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蒙爱获力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，领受启示 （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18-21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）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6600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A838416-03B4-F469-8FD3-6F0DF87FC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73128"/>
            <a:ext cx="4247526" cy="2605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45CDC3-C26B-F645-AD36-C31C15CA5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24" y="3657600"/>
            <a:ext cx="2920677" cy="2920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13A37B-F7D8-0BDD-E4C9-420E688FF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676400"/>
            <a:ext cx="3611190" cy="36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0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873557-2D14-6666-1529-4787331A0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1325AF-2736-F9E1-75BC-6B15A0192811}"/>
              </a:ext>
            </a:extLst>
          </p:cNvPr>
          <p:cNvSpPr/>
          <p:nvPr/>
        </p:nvSpPr>
        <p:spPr>
          <a:xfrm>
            <a:off x="682129" y="1295400"/>
            <a:ext cx="10900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4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正月二十四日，我在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底格里斯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大河边，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5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举目观看，见有一人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身穿细麻衣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30009C-7A16-E595-CDCF-F1251CD39E76}"/>
              </a:ext>
            </a:extLst>
          </p:cNvPr>
          <p:cNvSpPr/>
          <p:nvPr/>
        </p:nvSpPr>
        <p:spPr>
          <a:xfrm>
            <a:off x="1143000" y="511314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1.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独见异象，战兢沉睡（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10:4-9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） 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E50214-3232-2AA0-DE73-8BE833D9D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475386"/>
            <a:ext cx="3505200" cy="39254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6610DE-23C6-53C3-EA17-EFF89D78424D}"/>
              </a:ext>
            </a:extLst>
          </p:cNvPr>
          <p:cNvGrpSpPr/>
          <p:nvPr/>
        </p:nvGrpSpPr>
        <p:grpSpPr>
          <a:xfrm>
            <a:off x="1676400" y="2584383"/>
            <a:ext cx="8959329" cy="3647541"/>
            <a:chOff x="1876311" y="2584383"/>
            <a:chExt cx="8959329" cy="36475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458979-3665-72A4-23CD-454585AF4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6311" y="2945113"/>
              <a:ext cx="3686289" cy="29260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D99CED-096B-D87E-4AF7-9808287C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8099" y="2584383"/>
              <a:ext cx="3647541" cy="364754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34A0BC8-D7EE-6991-04A0-061032E40C4B}"/>
              </a:ext>
            </a:extLst>
          </p:cNvPr>
          <p:cNvSpPr/>
          <p:nvPr/>
        </p:nvSpPr>
        <p:spPr>
          <a:xfrm>
            <a:off x="1356360" y="2590800"/>
            <a:ext cx="4206240" cy="4023360"/>
          </a:xfrm>
          <a:prstGeom prst="rect">
            <a:avLst/>
          </a:prstGeom>
          <a:gradFill flip="none" rotWithShape="1">
            <a:gsLst>
              <a:gs pos="0">
                <a:srgbClr val="FFF7DD"/>
              </a:gs>
              <a:gs pos="88785">
                <a:srgbClr val="FFEBAB"/>
              </a:gs>
              <a:gs pos="53000">
                <a:srgbClr val="FFF1C5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腰束</a:t>
            </a: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乌法精金带</a:t>
            </a: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他身体如</a:t>
            </a: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水苍玉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面貌</a:t>
            </a: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如闪电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眼目</a:t>
            </a: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如火把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手和脚</a:t>
            </a: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如光明的铜</a:t>
            </a:r>
            <a:endParaRPr kumimoji="0" lang="en-US" altLang="zh-CN" sz="3600" b="1" i="0" u="none" strike="noStrike" kern="0" cap="none" spc="0" normalizeH="0" baseline="0" noProof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008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声音</a:t>
            </a: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如大众的声音</a:t>
            </a:r>
            <a:endParaRPr kumimoji="0" lang="en-US" altLang="zh-CN" sz="3600" b="1" i="0" u="none" strike="noStrike" kern="0" cap="none" spc="0" normalizeH="0" baseline="0" noProof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008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（但以理</a:t>
            </a:r>
            <a:r>
              <a:rPr kumimoji="0" lang="en-US" altLang="zh-CN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10:5-6</a:t>
            </a:r>
            <a:r>
              <a:rPr kumimoji="0" lang="zh-CN" altLang="en-US" sz="3600" b="1" i="0" u="none" strike="noStrike" kern="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3221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397463-ABEE-72C7-D923-63503F7D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483CE3-EB75-CDD7-0C5E-ED5639637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684389"/>
              </p:ext>
            </p:extLst>
          </p:nvPr>
        </p:nvGraphicFramePr>
        <p:xfrm>
          <a:off x="381000" y="533400"/>
          <a:ext cx="11430000" cy="59436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71056">
                  <a:extLst>
                    <a:ext uri="{9D8B030D-6E8A-4147-A177-3AD203B41FA5}">
                      <a16:colId xmlns:a16="http://schemas.microsoft.com/office/drawing/2014/main" val="1727604375"/>
                    </a:ext>
                  </a:extLst>
                </a:gridCol>
                <a:gridCol w="6358944">
                  <a:extLst>
                    <a:ext uri="{9D8B030D-6E8A-4147-A177-3AD203B41FA5}">
                      <a16:colId xmlns:a16="http://schemas.microsoft.com/office/drawing/2014/main" val="2469163897"/>
                    </a:ext>
                  </a:extLst>
                </a:gridCol>
              </a:tblGrid>
              <a:tr h="7466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3600" b="1" i="0" u="none" strike="noStrike" kern="1200" cap="none" spc="0" normalizeH="0" baseline="0" noProof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见有一人身穿细麻衣</a:t>
                      </a:r>
                      <a:endParaRPr kumimoji="0" lang="en-US" sz="3600" b="1" i="0" u="none" strike="noStrike" kern="1200" cap="none" spc="0" normalizeH="0" baseline="0" noProof="0">
                        <a:ln>
                          <a:solidFill>
                            <a:prstClr val="white"/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3600" b="1" i="0" u="none" strike="noStrike" kern="1200" cap="none" spc="0" normalizeH="0" baseline="0" noProof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灯台中间有一位好像人子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328087"/>
                  </a:ext>
                </a:extLst>
              </a:tr>
              <a:tr h="51969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36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47836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8F79AC2-23C8-FF9B-37B5-B814176DB800}"/>
              </a:ext>
            </a:extLst>
          </p:cNvPr>
          <p:cNvGrpSpPr/>
          <p:nvPr/>
        </p:nvGrpSpPr>
        <p:grpSpPr>
          <a:xfrm>
            <a:off x="999423" y="1325880"/>
            <a:ext cx="9988617" cy="4160520"/>
            <a:chOff x="923223" y="1325880"/>
            <a:chExt cx="9988617" cy="41605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0C134FA-3E4A-FA76-A8D1-D308B2119417}"/>
                </a:ext>
              </a:extLst>
            </p:cNvPr>
            <p:cNvSpPr/>
            <p:nvPr/>
          </p:nvSpPr>
          <p:spPr>
            <a:xfrm>
              <a:off x="923223" y="1325880"/>
              <a:ext cx="4410777" cy="36576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zh-CN" altLang="en-US" sz="3600" b="1" ker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腰束乌法精金带 </a:t>
              </a:r>
            </a:p>
            <a:p>
              <a:pPr lvl="0" algn="ctr">
                <a:defRPr/>
              </a:pPr>
              <a:r>
                <a:rPr lang="zh-CN" altLang="en-US" sz="3600" b="1" ker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他身体如水苍玉</a:t>
              </a:r>
            </a:p>
            <a:p>
              <a:pPr lvl="0" algn="ctr">
                <a:defRPr/>
              </a:pPr>
              <a:r>
                <a:rPr lang="zh-CN" altLang="en-US" sz="3600" b="1" ker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面貌如闪电</a:t>
              </a:r>
            </a:p>
            <a:p>
              <a:pPr lvl="0" algn="ctr">
                <a:defRPr/>
              </a:pPr>
              <a:r>
                <a:rPr lang="zh-CN" altLang="en-US" sz="3600" b="1" ker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眼目如火把</a:t>
              </a:r>
            </a:p>
            <a:p>
              <a:pPr lvl="0" algn="ctr">
                <a:defRPr/>
              </a:pPr>
              <a:r>
                <a:rPr lang="zh-CN" altLang="en-US" sz="3600" b="1" ker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手和脚如光明的铜</a:t>
              </a:r>
              <a:endParaRPr lang="en-US" altLang="zh-CN" sz="3600" b="1" ker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lvl="0" algn="ctr">
                <a:defRPr/>
              </a:pPr>
              <a:r>
                <a:rPr lang="zh-CN" altLang="en-US" sz="3600" b="1" ker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（但以理书</a:t>
              </a:r>
              <a:r>
                <a:rPr lang="en-US" altLang="zh-CN" sz="3600" b="1" ker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10:5-6</a:t>
              </a:r>
              <a:r>
                <a:rPr lang="zh-CN" altLang="en-US" sz="3600" b="1" ker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8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）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03C9E6-F8FF-765A-30B7-49BEF4ECD309}"/>
                </a:ext>
              </a:extLst>
            </p:cNvPr>
            <p:cNvSpPr/>
            <p:nvPr/>
          </p:nvSpPr>
          <p:spPr>
            <a:xfrm>
              <a:off x="6339840" y="1325880"/>
              <a:ext cx="4572000" cy="416052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br>
                <a:rPr lang="en-US" altLang="zh-CN" sz="3600" b="1">
                  <a:ln>
                    <a:solidFill>
                      <a:srgbClr val="006600"/>
                    </a:solidFill>
                  </a:ln>
                  <a:solidFill>
                    <a:srgbClr val="C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</a:br>
              <a:r>
                <a:rPr lang="zh-CN" altLang="en-US" sz="3600" b="1">
                  <a:ln>
                    <a:solidFill>
                      <a:srgbClr val="006600"/>
                    </a:solidFill>
                  </a:ln>
                  <a:solidFill>
                    <a:srgbClr val="C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胸间束着金带</a:t>
              </a:r>
              <a:endParaRPr lang="en-US" altLang="zh-CN" sz="3600" b="1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lvl="0" algn="ctr">
                <a:defRPr/>
              </a:pPr>
              <a:r>
                <a:rPr lang="zh-CN" altLang="en-US" sz="3600" b="1">
                  <a:ln>
                    <a:solidFill>
                      <a:srgbClr val="006600"/>
                    </a:solidFill>
                  </a:ln>
                  <a:solidFill>
                    <a:srgbClr val="C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他的头与发皆白</a:t>
              </a:r>
              <a:endParaRPr lang="en-US" altLang="zh-CN" sz="3600" b="1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lvl="0" algn="ctr">
                <a:defRPr/>
              </a:pPr>
              <a:r>
                <a:rPr lang="zh-CN" altLang="en-US" sz="3600" b="1">
                  <a:ln>
                    <a:solidFill>
                      <a:srgbClr val="006600"/>
                    </a:solidFill>
                  </a:ln>
                  <a:solidFill>
                    <a:srgbClr val="C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眼目如同火焰</a:t>
              </a:r>
              <a:endParaRPr lang="en-US" altLang="zh-CN" sz="3600" b="1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lvl="0" algn="ctr">
                <a:defRPr/>
              </a:pPr>
              <a:r>
                <a:rPr lang="zh-CN" altLang="en-US" sz="3600" b="1">
                  <a:ln>
                    <a:solidFill>
                      <a:srgbClr val="006600"/>
                    </a:solidFill>
                  </a:ln>
                  <a:solidFill>
                    <a:srgbClr val="C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脚好像在炉中锻炼光明的铜 </a:t>
              </a:r>
              <a:endParaRPr lang="en-US" altLang="zh-CN" sz="3600" b="1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lvl="0" algn="ctr">
                <a:defRPr/>
              </a:pPr>
              <a:r>
                <a:rPr lang="zh-CN" altLang="en-US" sz="3600" b="1">
                  <a:ln>
                    <a:solidFill>
                      <a:srgbClr val="006600"/>
                    </a:solidFill>
                  </a:ln>
                  <a:solidFill>
                    <a:srgbClr val="C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面貌如同烈日放光</a:t>
              </a:r>
              <a:endParaRPr lang="en-US" altLang="zh-CN" sz="3600" b="1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lvl="0" algn="ctr">
                <a:defRPr/>
              </a:pPr>
              <a:r>
                <a:rPr lang="zh-CN" altLang="en-US" sz="3600" b="1">
                  <a:ln>
                    <a:solidFill>
                      <a:srgbClr val="006600"/>
                    </a:solidFill>
                  </a:ln>
                  <a:solidFill>
                    <a:srgbClr val="C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（启示录 </a:t>
              </a:r>
              <a:r>
                <a:rPr lang="en-US" altLang="zh-CN" sz="3600" b="1">
                  <a:ln>
                    <a:solidFill>
                      <a:srgbClr val="006600"/>
                    </a:solidFill>
                  </a:ln>
                  <a:solidFill>
                    <a:srgbClr val="C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1:13-16</a:t>
              </a:r>
              <a:r>
                <a:rPr lang="zh-CN" altLang="en-US" sz="3600" b="1">
                  <a:ln>
                    <a:solidFill>
                      <a:srgbClr val="006600"/>
                    </a:solidFill>
                  </a:ln>
                  <a:solidFill>
                    <a:srgbClr val="C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）</a:t>
              </a:r>
              <a:endParaRPr lang="en-US" altLang="zh-CN" sz="3600" b="1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lvl="0" algn="ctr">
                <a:defRPr/>
              </a:pPr>
              <a:endParaRPr lang="zh-CN" altLang="en-US" sz="3600" b="1" ker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8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4376325-127F-C179-8617-C581BB80B7FE}"/>
              </a:ext>
            </a:extLst>
          </p:cNvPr>
          <p:cNvSpPr/>
          <p:nvPr/>
        </p:nvSpPr>
        <p:spPr>
          <a:xfrm>
            <a:off x="5638800" y="5562600"/>
            <a:ext cx="5943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我是首先的</a:t>
            </a:r>
            <a:r>
              <a:rPr lang="en-US" altLang="zh-CN" sz="3600" b="1">
                <a:ln>
                  <a:solidFill>
                    <a:srgbClr val="0080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3600" b="1">
                <a:ln>
                  <a:solidFill>
                    <a:srgbClr val="0080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我是末后的</a:t>
            </a:r>
            <a:r>
              <a:rPr lang="en-US" altLang="zh-CN" sz="3600" b="1">
                <a:ln>
                  <a:solidFill>
                    <a:srgbClr val="0080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(17b)</a:t>
            </a:r>
            <a:endParaRPr kumimoji="0" lang="zh-CN" altLang="en-US" sz="36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srgbClr val="C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671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17536</TotalTime>
  <Words>2835</Words>
  <Application>Microsoft Office PowerPoint</Application>
  <PresentationFormat>Widescreen</PresentationFormat>
  <Paragraphs>240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SimSun</vt:lpstr>
      <vt:lpstr>Aptos</vt:lpstr>
      <vt:lpstr>Aptos Display</vt:lpstr>
      <vt:lpstr>Arial</vt:lpstr>
      <vt:lpstr>Calibri</vt:lpstr>
      <vt:lpstr>Calibri Light</vt:lpstr>
      <vt:lpstr>Times New Roman</vt:lpstr>
      <vt:lpstr>Wingdings</vt:lpstr>
      <vt:lpstr>Office 2013 - 2022 Theme</vt:lpstr>
      <vt:lpstr>2_Office Theme</vt:lpstr>
      <vt:lpstr>10_Office Theme</vt:lpstr>
      <vt:lpstr>4_Office Theme</vt:lpstr>
      <vt:lpstr>2_Office 2013 - 2022 Theme</vt:lpstr>
      <vt:lpstr>5_Office Theme</vt:lpstr>
      <vt:lpstr>12_Office Theme</vt:lpstr>
      <vt:lpstr>Office Theme</vt:lpstr>
      <vt:lpstr>切切寻求 蒙神眷爱 领受启示</vt:lpstr>
      <vt:lpstr>祷告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尽管世事艰难 但神在表面现象背后掌管一切 并将取得最后的胜利</vt:lpstr>
      <vt:lpstr>祷告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</dc:creator>
  <cp:lastModifiedBy>Eva Li</cp:lastModifiedBy>
  <cp:revision>3633</cp:revision>
  <dcterms:created xsi:type="dcterms:W3CDTF">2017-07-02T15:42:34Z</dcterms:created>
  <dcterms:modified xsi:type="dcterms:W3CDTF">2026-04-12T19:44:14Z</dcterms:modified>
</cp:coreProperties>
</file>